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56" r:id="rId2"/>
    <p:sldId id="259" r:id="rId3"/>
    <p:sldId id="270" r:id="rId4"/>
    <p:sldId id="257" r:id="rId5"/>
    <p:sldId id="269" r:id="rId6"/>
    <p:sldId id="268" r:id="rId7"/>
    <p:sldId id="283" r:id="rId8"/>
    <p:sldId id="284" r:id="rId9"/>
    <p:sldId id="289" r:id="rId10"/>
    <p:sldId id="288" r:id="rId11"/>
    <p:sldId id="285" r:id="rId12"/>
    <p:sldId id="261" r:id="rId13"/>
    <p:sldId id="262" r:id="rId14"/>
    <p:sldId id="272" r:id="rId15"/>
    <p:sldId id="273" r:id="rId16"/>
    <p:sldId id="264" r:id="rId17"/>
    <p:sldId id="263" r:id="rId18"/>
    <p:sldId id="260" r:id="rId19"/>
    <p:sldId id="265" r:id="rId20"/>
    <p:sldId id="271" r:id="rId21"/>
    <p:sldId id="258" r:id="rId22"/>
    <p:sldId id="274" r:id="rId23"/>
    <p:sldId id="266" r:id="rId24"/>
    <p:sldId id="275" r:id="rId25"/>
    <p:sldId id="267" r:id="rId26"/>
    <p:sldId id="276" r:id="rId27"/>
  </p:sldIdLst>
  <p:sldSz cx="12192000" cy="6858000"/>
  <p:notesSz cx="6858000" cy="9144000"/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6" d="100"/>
          <a:sy n="76" d="100"/>
        </p:scale>
        <p:origin x="917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Zástupný symbol pro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8BF34A-3301-48EA-A3BB-7602B06CAC70}" type="datetimeFigureOut">
              <a:rPr lang="cs-CZ" smtClean="0"/>
              <a:t>07.02.2025</a:t>
            </a:fld>
            <a:endParaRPr lang="cs-CZ"/>
          </a:p>
        </p:txBody>
      </p:sp>
      <p:sp>
        <p:nvSpPr>
          <p:cNvPr id="4" name="Zástupný symbol pro obrázek snímk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Zástupný symbol pro poznámk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437C42-4E24-491F-AFB1-080EFD0BEAA5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2413893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FFE5E1-D701-4CEA-B268-28910E108036}" type="slidenum">
              <a:rPr lang="cs-CZ" smtClean="0"/>
              <a:t>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857632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FFE5E1-D701-4CEA-B268-28910E108036}" type="slidenum">
              <a:rPr lang="cs-CZ" smtClean="0"/>
              <a:t>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2333021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FFE5E1-D701-4CEA-B268-28910E108036}" type="slidenum">
              <a:rPr lang="cs-CZ" smtClean="0"/>
              <a:t>10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5481655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FFE5E1-D701-4CEA-B268-28910E108036}" type="slidenum">
              <a:rPr lang="cs-CZ" smtClean="0"/>
              <a:t>11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6972703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1045412-64BF-440E-880F-AFA9FC4A76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5E4836E6-6F30-4E62-A7AA-5B7F043385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/>
              <a:t>Kliknutím můžete upravit styl předlohy.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97056A7A-AA78-4BA5-9C1B-AB74B4041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945626-E285-4C02-B4B8-922E527D19EF}" type="datetimeFigureOut">
              <a:rPr lang="cs-CZ" smtClean="0"/>
              <a:t>07.02.2025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24643138-25D6-4786-B8DF-155BEFCD4C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06959E33-A685-4DCD-A7D5-EB499004F2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38A24-2058-4627-90A4-1432B4A87AAD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5227633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9186C72-7F19-422A-A370-5D7DFBE15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06CAFC58-BA3C-4A69-8DBF-7EB7062325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BC5E6EA5-305F-4D3A-A973-8D9C6D3CEB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945626-E285-4C02-B4B8-922E527D19EF}" type="datetimeFigureOut">
              <a:rPr lang="cs-CZ" smtClean="0"/>
              <a:t>07.02.2025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E46B485D-D8D9-430C-9764-2A8568DD0D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446C4E53-C03D-49AE-8559-AB576D1E5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38A24-2058-4627-90A4-1432B4A87AAD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9165462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vislý nadpis 1">
            <a:extLst>
              <a:ext uri="{FF2B5EF4-FFF2-40B4-BE49-F238E27FC236}">
                <a16:creationId xmlns:a16="http://schemas.microsoft.com/office/drawing/2014/main" id="{63E37123-3CAB-4B54-9AB7-D129B97142A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E6BA0379-97B0-48C4-93EE-580C3DDAB0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B1985247-DB89-4995-B889-95ED6D63E5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945626-E285-4C02-B4B8-922E527D19EF}" type="datetimeFigureOut">
              <a:rPr lang="cs-CZ" smtClean="0"/>
              <a:t>07.02.2025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E27954B8-BC2C-45C7-B49A-5DF273A6AB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83065C84-A6E0-4E81-8561-C0121EA15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38A24-2058-4627-90A4-1432B4A87AAD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1406348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2833FBB-5F63-4786-A732-8D0BE7450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D6EFB42E-205B-4257-93EA-84AAB5DE6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821E08B5-7634-45D9-BD72-C4EDE562CB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945626-E285-4C02-B4B8-922E527D19EF}" type="datetimeFigureOut">
              <a:rPr lang="cs-CZ" smtClean="0"/>
              <a:t>07.02.2025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C21B373F-5915-4C8E-991B-E4BD746D60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83584A93-4487-4777-9F3B-715785093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38A24-2058-4627-90A4-1432B4A87AAD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0367436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oddí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2DC8FA7E-FB75-4DBF-A4D3-05BFCFE95F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text 2">
            <a:extLst>
              <a:ext uri="{FF2B5EF4-FFF2-40B4-BE49-F238E27FC236}">
                <a16:creationId xmlns:a16="http://schemas.microsoft.com/office/drawing/2014/main" id="{97C95B63-1374-4726-99D5-8872F350E2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0A421B29-3456-4424-9B1F-276DED3E72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945626-E285-4C02-B4B8-922E527D19EF}" type="datetimeFigureOut">
              <a:rPr lang="cs-CZ" smtClean="0"/>
              <a:t>07.02.2025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09A87848-027A-41CB-9BDD-F235E4CE3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E98CF68A-139C-4E94-B2AD-BB2FE0EE0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38A24-2058-4627-90A4-1432B4A87AAD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8271304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E148A04-83AC-48CB-B2F7-788510519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01FFC5CB-CCBB-435C-9A3E-E691494419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obsah 3">
            <a:extLst>
              <a:ext uri="{FF2B5EF4-FFF2-40B4-BE49-F238E27FC236}">
                <a16:creationId xmlns:a16="http://schemas.microsoft.com/office/drawing/2014/main" id="{6FB0D404-C92F-4CEB-84E4-6F1BF0EA49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97A29FD4-A284-481D-B442-7109F0978B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945626-E285-4C02-B4B8-922E527D19EF}" type="datetimeFigureOut">
              <a:rPr lang="cs-CZ" smtClean="0"/>
              <a:t>07.02.2025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3700A361-A08E-47F4-8201-CAD3DD97E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42F3352E-1677-403E-80C3-6789CA0BE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38A24-2058-4627-90A4-1432B4A87AAD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948988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3F2FEC5-2E39-46C0-A86B-C42B6FEFA5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text 2">
            <a:extLst>
              <a:ext uri="{FF2B5EF4-FFF2-40B4-BE49-F238E27FC236}">
                <a16:creationId xmlns:a16="http://schemas.microsoft.com/office/drawing/2014/main" id="{5104CB15-5065-46EA-A5CA-1C7D51E84B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4" name="Zástupný symbol pro obsah 3">
            <a:extLst>
              <a:ext uri="{FF2B5EF4-FFF2-40B4-BE49-F238E27FC236}">
                <a16:creationId xmlns:a16="http://schemas.microsoft.com/office/drawing/2014/main" id="{EDA66129-0F31-49A5-810B-BFA39E7C8F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symbol pro text 4">
            <a:extLst>
              <a:ext uri="{FF2B5EF4-FFF2-40B4-BE49-F238E27FC236}">
                <a16:creationId xmlns:a16="http://schemas.microsoft.com/office/drawing/2014/main" id="{EB0650D0-7478-4AB7-B2E8-A25D941758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6" name="Zástupný symbol pro obsah 5">
            <a:extLst>
              <a:ext uri="{FF2B5EF4-FFF2-40B4-BE49-F238E27FC236}">
                <a16:creationId xmlns:a16="http://schemas.microsoft.com/office/drawing/2014/main" id="{BC020685-8795-46B5-AAC9-34BAAE807D7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7" name="Zástupný symbol pro datum 6">
            <a:extLst>
              <a:ext uri="{FF2B5EF4-FFF2-40B4-BE49-F238E27FC236}">
                <a16:creationId xmlns:a16="http://schemas.microsoft.com/office/drawing/2014/main" id="{28DFDBC0-2890-4096-B00E-D6B9842471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945626-E285-4C02-B4B8-922E527D19EF}" type="datetimeFigureOut">
              <a:rPr lang="cs-CZ" smtClean="0"/>
              <a:t>07.02.2025</a:t>
            </a:fld>
            <a:endParaRPr lang="cs-CZ"/>
          </a:p>
        </p:txBody>
      </p:sp>
      <p:sp>
        <p:nvSpPr>
          <p:cNvPr id="8" name="Zástupný symbol pro zápatí 7">
            <a:extLst>
              <a:ext uri="{FF2B5EF4-FFF2-40B4-BE49-F238E27FC236}">
                <a16:creationId xmlns:a16="http://schemas.microsoft.com/office/drawing/2014/main" id="{4F4B1E69-4996-4432-8E79-9C441CD826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9" name="Zástupný symbol pro číslo snímku 8">
            <a:extLst>
              <a:ext uri="{FF2B5EF4-FFF2-40B4-BE49-F238E27FC236}">
                <a16:creationId xmlns:a16="http://schemas.microsoft.com/office/drawing/2014/main" id="{66BF2893-76DD-4C67-9B4E-9C90A718A2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38A24-2058-4627-90A4-1432B4A87AAD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1065101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enom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AB608EA-F139-4E80-8592-F1973A9CB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datum 2">
            <a:extLst>
              <a:ext uri="{FF2B5EF4-FFF2-40B4-BE49-F238E27FC236}">
                <a16:creationId xmlns:a16="http://schemas.microsoft.com/office/drawing/2014/main" id="{37346907-212C-4847-B147-2D1B8E738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945626-E285-4C02-B4B8-922E527D19EF}" type="datetimeFigureOut">
              <a:rPr lang="cs-CZ" smtClean="0"/>
              <a:t>07.02.2025</a:t>
            </a:fld>
            <a:endParaRPr lang="cs-CZ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1043D3C2-A4E2-4C33-995A-BEAC4C3E72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Zástupný symbol pro číslo snímku 4">
            <a:extLst>
              <a:ext uri="{FF2B5EF4-FFF2-40B4-BE49-F238E27FC236}">
                <a16:creationId xmlns:a16="http://schemas.microsoft.com/office/drawing/2014/main" id="{F38C5E14-D43D-4276-BD3A-E0F90B84E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38A24-2058-4627-90A4-1432B4A87AAD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599050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datum 1">
            <a:extLst>
              <a:ext uri="{FF2B5EF4-FFF2-40B4-BE49-F238E27FC236}">
                <a16:creationId xmlns:a16="http://schemas.microsoft.com/office/drawing/2014/main" id="{42935400-3AE9-47CD-991B-25137C584E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945626-E285-4C02-B4B8-922E527D19EF}" type="datetimeFigureOut">
              <a:rPr lang="cs-CZ" smtClean="0"/>
              <a:t>07.02.2025</a:t>
            </a:fld>
            <a:endParaRPr lang="cs-CZ"/>
          </a:p>
        </p:txBody>
      </p:sp>
      <p:sp>
        <p:nvSpPr>
          <p:cNvPr id="3" name="Zástupný symbol pro zápatí 2">
            <a:extLst>
              <a:ext uri="{FF2B5EF4-FFF2-40B4-BE49-F238E27FC236}">
                <a16:creationId xmlns:a16="http://schemas.microsoft.com/office/drawing/2014/main" id="{A5E1579D-9083-49BE-8297-FE241D5AAB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2098C9DA-5ED0-41D3-93C6-F89BB8E74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38A24-2058-4627-90A4-1432B4A87AAD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5488807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94556B3-4550-4CE8-AE1C-CE262660A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08B063D7-B26A-4BDD-A93B-82E281CB54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text 3">
            <a:extLst>
              <a:ext uri="{FF2B5EF4-FFF2-40B4-BE49-F238E27FC236}">
                <a16:creationId xmlns:a16="http://schemas.microsoft.com/office/drawing/2014/main" id="{22BD26AB-4A4C-4635-A575-1A51FC559F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AE1D6E53-5ACA-4993-B480-ABF3E76FF7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945626-E285-4C02-B4B8-922E527D19EF}" type="datetimeFigureOut">
              <a:rPr lang="cs-CZ" smtClean="0"/>
              <a:t>07.02.2025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FA7AA56C-3DCD-4FF7-A251-6ED702275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0FB5E802-7088-49DA-910D-16662FBBEE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38A24-2058-4627-90A4-1432B4A87AAD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2090274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2ADE4F9-39B7-4B15-A507-19F4942A2B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symbol obrázku 2">
            <a:extLst>
              <a:ext uri="{FF2B5EF4-FFF2-40B4-BE49-F238E27FC236}">
                <a16:creationId xmlns:a16="http://schemas.microsoft.com/office/drawing/2014/main" id="{910139B1-8B9D-4CA5-B4D1-E6EA7355854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cs-CZ"/>
          </a:p>
        </p:txBody>
      </p:sp>
      <p:sp>
        <p:nvSpPr>
          <p:cNvPr id="4" name="Zástupný symbol pro text 3">
            <a:extLst>
              <a:ext uri="{FF2B5EF4-FFF2-40B4-BE49-F238E27FC236}">
                <a16:creationId xmlns:a16="http://schemas.microsoft.com/office/drawing/2014/main" id="{CC078DC0-F11B-4C28-935F-0FD2119E68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296F6115-ED45-43E5-B69E-782786CF8A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945626-E285-4C02-B4B8-922E527D19EF}" type="datetimeFigureOut">
              <a:rPr lang="cs-CZ" smtClean="0"/>
              <a:t>07.02.2025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8920B378-C895-451B-8111-2B1BA047CF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2374B004-B1C4-484A-9ABD-929EF9572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38A24-2058-4627-90A4-1432B4A87AAD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8832780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A41C1621-9510-4BD4-92BB-28FAF3E63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text 2">
            <a:extLst>
              <a:ext uri="{FF2B5EF4-FFF2-40B4-BE49-F238E27FC236}">
                <a16:creationId xmlns:a16="http://schemas.microsoft.com/office/drawing/2014/main" id="{0200CE0F-0FA1-4011-901E-E7B19B5596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0784AAD7-D86E-4723-B486-5FC030E1F9E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945626-E285-4C02-B4B8-922E527D19EF}" type="datetimeFigureOut">
              <a:rPr lang="cs-CZ" smtClean="0"/>
              <a:t>07.02.2025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E7F434B7-0A84-44F8-8291-A154577329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477CE5DC-CDAE-4459-BE67-6099A528C7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938A24-2058-4627-90A4-1432B4A87AAD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826246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jpeg"/><Relationship Id="rId5" Type="http://schemas.openxmlformats.org/officeDocument/2006/relationships/image" Target="../media/image74.png"/><Relationship Id="rId4" Type="http://schemas.openxmlformats.org/officeDocument/2006/relationships/image" Target="../media/image7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z/url?sa=i&amp;rct=j&amp;q=&amp;esrc=s&amp;source=images&amp;cd=&amp;cad=rja&amp;uact=8&amp;ved=0ahUKEwivhZWz-cvUAhXDlxoKHalHCo4QjRwIBw&amp;url=https://emilywilloughby.com/gallery/paleoart/meganeura-monyi&amp;psig=AFQjCNHitACMb4u1Ap2ZJM3yMFdIsfgxpQ&amp;ust=1498031750664309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dpis 1">
            <a:extLst>
              <a:ext uri="{FF2B5EF4-FFF2-40B4-BE49-F238E27FC236}">
                <a16:creationId xmlns:a16="http://schemas.microsoft.com/office/drawing/2014/main" id="{9E7E3464-1AB7-4B18-AA5E-6E07936D1D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>
            <a:normAutofit/>
          </a:bodyPr>
          <a:lstStyle/>
          <a:p>
            <a:r>
              <a:rPr lang="cs-CZ" sz="7200" dirty="0"/>
              <a:t>Ovlivnění vodního hmyzu plyny</a:t>
            </a:r>
          </a:p>
        </p:txBody>
      </p:sp>
      <p:sp>
        <p:nvSpPr>
          <p:cNvPr id="5" name="Podnadpis 2">
            <a:extLst>
              <a:ext uri="{FF2B5EF4-FFF2-40B4-BE49-F238E27FC236}">
                <a16:creationId xmlns:a16="http://schemas.microsoft.com/office/drawing/2014/main" id="{C7065D90-10E3-4120-893D-57C68DC535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0" y="4817519"/>
            <a:ext cx="6858000" cy="1655762"/>
          </a:xfrm>
        </p:spPr>
        <p:txBody>
          <a:bodyPr>
            <a:normAutofit/>
          </a:bodyPr>
          <a:lstStyle/>
          <a:p>
            <a:r>
              <a:rPr lang="cs-CZ" dirty="0"/>
              <a:t>Petr Pyszko </a:t>
            </a:r>
          </a:p>
          <a:p>
            <a:r>
              <a:rPr lang="cs-CZ" dirty="0"/>
              <a:t>Ostravská univerzita</a:t>
            </a:r>
          </a:p>
        </p:txBody>
      </p:sp>
      <p:pic>
        <p:nvPicPr>
          <p:cNvPr id="6" name="Obrázek 5">
            <a:extLst>
              <a:ext uri="{FF2B5EF4-FFF2-40B4-BE49-F238E27FC236}">
                <a16:creationId xmlns:a16="http://schemas.microsoft.com/office/drawing/2014/main" id="{86F4003E-9756-4E77-B4FD-E04E7069331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511889" cy="2086339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Obrázek 6" descr="https://scontent.fprg2-1.fna.fbcdn.net/v/t31.0-8/11406758_987647151268567_1197193731071919889_o.png?_nc_cat=109&amp;_nc_sid=09cbfe&amp;_nc_ohc=rLbOiV0lfgkAX_cAAsI&amp;_nc_ht=scontent.fprg2-1.fna&amp;oh=6719a0bbce921e237f9c154d0176999a&amp;oe=5F7177AC">
            <a:extLst>
              <a:ext uri="{FF2B5EF4-FFF2-40B4-BE49-F238E27FC236}">
                <a16:creationId xmlns:a16="http://schemas.microsoft.com/office/drawing/2014/main" id="{33CC971A-710C-4D19-9861-715BD271660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2776" y="0"/>
            <a:ext cx="2659224" cy="18529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898683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BC3F911-71CF-4411-8CDA-B4C24C6E3F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9056" y="18256"/>
            <a:ext cx="9353862" cy="1325563"/>
          </a:xfrm>
        </p:spPr>
        <p:txBody>
          <a:bodyPr>
            <a:normAutofit/>
          </a:bodyPr>
          <a:lstStyle/>
          <a:p>
            <a:r>
              <a:rPr lang="cs-CZ" sz="4800" b="1" dirty="0"/>
              <a:t>Vývoj hmyzu – giganti</a:t>
            </a:r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29E83984-E959-42B0-97C8-E2E9527980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2510" y="1343819"/>
            <a:ext cx="11344689" cy="4982030"/>
          </a:xfrm>
        </p:spPr>
        <p:txBody>
          <a:bodyPr>
            <a:normAutofit/>
          </a:bodyPr>
          <a:lstStyle/>
          <a:p>
            <a:pPr lvl="0">
              <a:buSzPct val="45000"/>
              <a:buFont typeface="StarSymbol"/>
              <a:buChar char="●"/>
            </a:pPr>
            <a:r>
              <a:rPr lang="cs-CZ" dirty="0"/>
              <a:t>Předchůdci </a:t>
            </a:r>
            <a:r>
              <a:rPr lang="cs-CZ" b="1" dirty="0" err="1"/>
              <a:t>Blattodea</a:t>
            </a:r>
            <a:r>
              <a:rPr lang="cs-CZ" dirty="0"/>
              <a:t>: </a:t>
            </a:r>
            <a:r>
              <a:rPr lang="cs-CZ" i="1" dirty="0" err="1"/>
              <a:t>Aphthoroblattina</a:t>
            </a:r>
            <a:r>
              <a:rPr lang="cs-CZ" dirty="0"/>
              <a:t>, </a:t>
            </a:r>
            <a:r>
              <a:rPr lang="cs-CZ" i="1" dirty="0" err="1"/>
              <a:t>Archimylarcris</a:t>
            </a:r>
            <a:endParaRPr lang="cs-CZ" i="1" dirty="0"/>
          </a:p>
          <a:p>
            <a:pPr lvl="0">
              <a:buSzPct val="45000"/>
              <a:buFont typeface="StarSymbol"/>
              <a:buChar char="●"/>
            </a:pPr>
            <a:r>
              <a:rPr lang="cs-CZ" dirty="0"/>
              <a:t>Karbon (340–310 mil.), 50 cm, 2 kg, omnivorní</a:t>
            </a:r>
          </a:p>
          <a:p>
            <a:pPr lvl="0">
              <a:buSzPct val="45000"/>
              <a:buFont typeface="StarSymbol"/>
              <a:buChar char="●"/>
            </a:pPr>
            <a:endParaRPr lang="cs-CZ" sz="2800" dirty="0"/>
          </a:p>
          <a:p>
            <a:endParaRPr lang="cs-CZ" dirty="0"/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4CC2EDAA-3343-483E-B2DF-621EDCE6F0E7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02707" y="2503732"/>
            <a:ext cx="5472000" cy="412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62" name="Picture 2" descr="Archimylacris | Dinopedia | Fandom">
            <a:extLst>
              <a:ext uri="{FF2B5EF4-FFF2-40B4-BE49-F238E27FC236}">
                <a16:creationId xmlns:a16="http://schemas.microsoft.com/office/drawing/2014/main" id="{CF4871C3-3C70-4804-A549-F8B297378C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9904" y="2503732"/>
            <a:ext cx="3995384" cy="412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 descr="Modeling Ancient Cockroaches | California Academy of Sciences">
            <a:extLst>
              <a:ext uri="{FF2B5EF4-FFF2-40B4-BE49-F238E27FC236}">
                <a16:creationId xmlns:a16="http://schemas.microsoft.com/office/drawing/2014/main" id="{7872C8D6-6590-4B9D-A25F-426A0CC83B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5680" y="2227197"/>
            <a:ext cx="3163613" cy="4517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02272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>
            <a:extLst>
              <a:ext uri="{FF2B5EF4-FFF2-40B4-BE49-F238E27FC236}">
                <a16:creationId xmlns:a16="http://schemas.microsoft.com/office/drawing/2014/main" id="{8E6AC1A8-0862-41A2-A596-8855057863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2725" y="2952534"/>
            <a:ext cx="5629275" cy="30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8BC3F911-71CF-4411-8CDA-B4C24C6E3F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9056" y="18256"/>
            <a:ext cx="9353862" cy="1325563"/>
          </a:xfrm>
        </p:spPr>
        <p:txBody>
          <a:bodyPr>
            <a:normAutofit/>
          </a:bodyPr>
          <a:lstStyle/>
          <a:p>
            <a:r>
              <a:rPr lang="cs-CZ" sz="4800" b="1" dirty="0"/>
              <a:t>Vývoj hmyzu – giganti</a:t>
            </a:r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29E83984-E959-42B0-97C8-E2E9527980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2510" y="1343819"/>
            <a:ext cx="11344689" cy="4982030"/>
          </a:xfrm>
        </p:spPr>
        <p:txBody>
          <a:bodyPr>
            <a:normAutofit/>
          </a:bodyPr>
          <a:lstStyle/>
          <a:p>
            <a:pPr lvl="0">
              <a:buSzPct val="45000"/>
              <a:buFont typeface="StarSymbol"/>
              <a:buChar char="●"/>
            </a:pPr>
            <a:r>
              <a:rPr lang="cs-CZ" b="1" dirty="0"/>
              <a:t>H1: dostatek kyslíku</a:t>
            </a:r>
            <a:r>
              <a:rPr lang="cs-CZ" dirty="0"/>
              <a:t>: 1911, odmítnuta, comeback, zvýšení schopnosti difuze kyslíku o 67 %, problém s Permem</a:t>
            </a:r>
          </a:p>
          <a:p>
            <a:pPr lvl="0">
              <a:buSzPct val="45000"/>
              <a:buFont typeface="StarSymbol"/>
              <a:buChar char="●"/>
            </a:pPr>
            <a:r>
              <a:rPr lang="cs-CZ" b="1" dirty="0"/>
              <a:t>H2: příliš kyslíku</a:t>
            </a:r>
            <a:r>
              <a:rPr lang="cs-CZ" dirty="0"/>
              <a:t>: více kyslíku ve vodě, citlivé larvy neregulují</a:t>
            </a:r>
          </a:p>
          <a:p>
            <a:pPr lvl="0">
              <a:buSzPct val="45000"/>
              <a:buFont typeface="StarSymbol"/>
              <a:buChar char="●"/>
            </a:pPr>
            <a:endParaRPr lang="cs-CZ" dirty="0"/>
          </a:p>
          <a:p>
            <a:pPr lvl="0">
              <a:buSzPct val="45000"/>
              <a:buFont typeface="StarSymbol"/>
              <a:buChar char="●"/>
            </a:pPr>
            <a:endParaRPr lang="cs-CZ" dirty="0"/>
          </a:p>
          <a:p>
            <a:endParaRPr lang="cs-CZ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853DEFD3-8884-4155-86D6-DF2B4A570C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32" y="2910370"/>
            <a:ext cx="6651662" cy="3132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355924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7021650-1C21-411A-8FAC-412D39864A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514" y="0"/>
            <a:ext cx="11669486" cy="1325563"/>
          </a:xfrm>
        </p:spPr>
        <p:txBody>
          <a:bodyPr>
            <a:normAutofit/>
          </a:bodyPr>
          <a:lstStyle/>
          <a:p>
            <a:r>
              <a:rPr lang="cs-CZ" sz="6000" b="1" dirty="0"/>
              <a:t>Ar </a:t>
            </a:r>
            <a:r>
              <a:rPr lang="cs-CZ" sz="6000" b="1" baseline="-25000" dirty="0"/>
              <a:t>(0.93 %)</a:t>
            </a:r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E35A6EA5-57FD-402C-89D5-2055AD9EC2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281" y="1253331"/>
            <a:ext cx="11384298" cy="4351338"/>
          </a:xfrm>
        </p:spPr>
        <p:txBody>
          <a:bodyPr/>
          <a:lstStyle/>
          <a:p>
            <a:r>
              <a:rPr lang="cs-CZ" dirty="0"/>
              <a:t>Inertní, neúčastní se biologických procesů</a:t>
            </a:r>
          </a:p>
          <a:p>
            <a:r>
              <a:rPr lang="cs-CZ" dirty="0"/>
              <a:t>Teoreticky nepřímo, změnou fyzikální parametrů vody</a:t>
            </a:r>
          </a:p>
          <a:p>
            <a:r>
              <a:rPr lang="cs-CZ" b="1" dirty="0"/>
              <a:t>Nízké</a:t>
            </a:r>
            <a:r>
              <a:rPr lang="cs-CZ" dirty="0"/>
              <a:t> → Ovlivnění rozpustnosti jiných plynů (podobně jako N</a:t>
            </a:r>
            <a:r>
              <a:rPr lang="cs-CZ" baseline="-25000" dirty="0"/>
              <a:t>2</a:t>
            </a:r>
            <a:r>
              <a:rPr lang="cs-CZ" dirty="0"/>
              <a:t>) a hlavně snížení stability bublin, vliv na dostupnost O</a:t>
            </a:r>
            <a:r>
              <a:rPr lang="cs-CZ" baseline="-25000" dirty="0"/>
              <a:t>2</a:t>
            </a:r>
          </a:p>
          <a:p>
            <a:pPr lvl="1"/>
            <a:r>
              <a:rPr lang="cs-CZ" dirty="0"/>
              <a:t>Adaptace hmyzu: Žádné</a:t>
            </a:r>
          </a:p>
          <a:p>
            <a:r>
              <a:rPr lang="cs-CZ" b="1" dirty="0"/>
              <a:t>Vysoké</a:t>
            </a:r>
            <a:r>
              <a:rPr lang="cs-CZ" dirty="0"/>
              <a:t> → Sice zvýšení stability ale je rozpustnější než N</a:t>
            </a:r>
            <a:r>
              <a:rPr lang="cs-CZ" baseline="-25000" dirty="0"/>
              <a:t>2</a:t>
            </a:r>
            <a:r>
              <a:rPr lang="cs-CZ" dirty="0"/>
              <a:t>, může naopak snížit podíl O</a:t>
            </a:r>
            <a:r>
              <a:rPr lang="cs-CZ" baseline="-25000" dirty="0"/>
              <a:t>2</a:t>
            </a:r>
            <a:r>
              <a:rPr lang="cs-CZ" dirty="0"/>
              <a:t> ve směsi i když zvýší stabilitu (sporné)</a:t>
            </a:r>
          </a:p>
          <a:p>
            <a:pPr lvl="1"/>
            <a:r>
              <a:rPr lang="cs-CZ" dirty="0"/>
              <a:t>Adaptace hmyzu: Žádné</a:t>
            </a:r>
          </a:p>
        </p:txBody>
      </p:sp>
      <p:pic>
        <p:nvPicPr>
          <p:cNvPr id="6" name="Obrázek 5">
            <a:extLst>
              <a:ext uri="{FF2B5EF4-FFF2-40B4-BE49-F238E27FC236}">
                <a16:creationId xmlns:a16="http://schemas.microsoft.com/office/drawing/2014/main" id="{276EBE61-48D4-4AD9-85BC-7BC401B2E9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8400" y="0"/>
            <a:ext cx="2133600" cy="2133600"/>
          </a:xfrm>
          <a:prstGeom prst="rect">
            <a:avLst/>
          </a:prstGeom>
        </p:spPr>
      </p:pic>
      <p:pic>
        <p:nvPicPr>
          <p:cNvPr id="7" name="Obrázek 6">
            <a:extLst>
              <a:ext uri="{FF2B5EF4-FFF2-40B4-BE49-F238E27FC236}">
                <a16:creationId xmlns:a16="http://schemas.microsoft.com/office/drawing/2014/main" id="{9303EBE0-EE76-4BF5-A8D6-5B8E777422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4543699"/>
            <a:ext cx="6015790" cy="2314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3072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7021650-1C21-411A-8FAC-412D39864A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514" y="0"/>
            <a:ext cx="11669486" cy="1325563"/>
          </a:xfrm>
        </p:spPr>
        <p:txBody>
          <a:bodyPr>
            <a:normAutofit/>
          </a:bodyPr>
          <a:lstStyle/>
          <a:p>
            <a:r>
              <a:rPr lang="cs-CZ" sz="6000" b="1" dirty="0"/>
              <a:t>CO</a:t>
            </a:r>
            <a:r>
              <a:rPr lang="cs-CZ" sz="6000" b="1" baseline="-25000" dirty="0"/>
              <a:t>2 (0.041 %)</a:t>
            </a:r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E35A6EA5-57FD-402C-89D5-2055AD9EC2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281" y="1253331"/>
            <a:ext cx="10515600" cy="4351338"/>
          </a:xfrm>
        </p:spPr>
        <p:txBody>
          <a:bodyPr/>
          <a:lstStyle/>
          <a:p>
            <a:r>
              <a:rPr lang="cs-CZ" dirty="0"/>
              <a:t>Klíčový v ekosystémech, přímé i nepřímé dopady</a:t>
            </a:r>
          </a:p>
          <a:p>
            <a:r>
              <a:rPr lang="cs-CZ" b="1" dirty="0"/>
              <a:t>Nízké</a:t>
            </a:r>
            <a:r>
              <a:rPr lang="cs-CZ" dirty="0"/>
              <a:t> → Snížení fotosyntézy → narušení potravního řetězce; Alkalizace vody → Změna dostupnosti živin a metabolismu organismů; Pro některé druhy CO</a:t>
            </a:r>
            <a:r>
              <a:rPr lang="cs-CZ" baseline="-25000" dirty="0"/>
              <a:t>2</a:t>
            </a:r>
            <a:r>
              <a:rPr lang="cs-CZ" dirty="0"/>
              <a:t> chemický signál pro hledání kořisti → narušení orientace a chování</a:t>
            </a:r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440696B1-2985-4908-9F8D-A39411428C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205" t="9602" r="25444" b="25454"/>
          <a:stretch/>
        </p:blipFill>
        <p:spPr>
          <a:xfrm>
            <a:off x="9512968" y="67626"/>
            <a:ext cx="2575198" cy="1815936"/>
          </a:xfrm>
          <a:prstGeom prst="rect">
            <a:avLst/>
          </a:prstGeom>
        </p:spPr>
      </p:pic>
      <p:pic>
        <p:nvPicPr>
          <p:cNvPr id="6" name="Obrázek 5">
            <a:extLst>
              <a:ext uri="{FF2B5EF4-FFF2-40B4-BE49-F238E27FC236}">
                <a16:creationId xmlns:a16="http://schemas.microsoft.com/office/drawing/2014/main" id="{0A3A6079-81D9-44F2-8DF9-9777465D86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358" y="3303330"/>
            <a:ext cx="6942422" cy="1653683"/>
          </a:xfrm>
          <a:prstGeom prst="rect">
            <a:avLst/>
          </a:prstGeom>
        </p:spPr>
      </p:pic>
      <p:pic>
        <p:nvPicPr>
          <p:cNvPr id="8" name="Obrázek 7">
            <a:extLst>
              <a:ext uri="{FF2B5EF4-FFF2-40B4-BE49-F238E27FC236}">
                <a16:creationId xmlns:a16="http://schemas.microsoft.com/office/drawing/2014/main" id="{55FEFF76-A4FB-49BA-966F-05D1B77AAC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758" y="5191102"/>
            <a:ext cx="5799323" cy="1684166"/>
          </a:xfrm>
          <a:prstGeom prst="rect">
            <a:avLst/>
          </a:prstGeom>
        </p:spPr>
      </p:pic>
      <p:pic>
        <p:nvPicPr>
          <p:cNvPr id="7" name="Obrázek 6">
            <a:extLst>
              <a:ext uri="{FF2B5EF4-FFF2-40B4-BE49-F238E27FC236}">
                <a16:creationId xmlns:a16="http://schemas.microsoft.com/office/drawing/2014/main" id="{60A95078-94B9-4E6B-8F59-A9FDB0E083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4896" y="4380935"/>
            <a:ext cx="7181346" cy="2477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8428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7021650-1C21-411A-8FAC-412D39864A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514" y="0"/>
            <a:ext cx="11669486" cy="1325563"/>
          </a:xfrm>
        </p:spPr>
        <p:txBody>
          <a:bodyPr>
            <a:normAutofit/>
          </a:bodyPr>
          <a:lstStyle/>
          <a:p>
            <a:r>
              <a:rPr lang="cs-CZ" sz="6000" b="1" dirty="0"/>
              <a:t>CO</a:t>
            </a:r>
            <a:r>
              <a:rPr lang="cs-CZ" sz="6000" b="1" baseline="-25000" dirty="0"/>
              <a:t>2 (0.041 %)</a:t>
            </a:r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E35A6EA5-57FD-402C-89D5-2055AD9EC2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280" y="1253331"/>
            <a:ext cx="10903035" cy="4351338"/>
          </a:xfrm>
        </p:spPr>
        <p:txBody>
          <a:bodyPr/>
          <a:lstStyle/>
          <a:p>
            <a:r>
              <a:rPr lang="cs-CZ" dirty="0"/>
              <a:t>Klíčový v ekosystémech, přímé i nepřímé dopady</a:t>
            </a:r>
          </a:p>
          <a:p>
            <a:r>
              <a:rPr lang="cs-CZ" b="1" dirty="0"/>
              <a:t>Vysoké</a:t>
            </a:r>
            <a:r>
              <a:rPr lang="cs-CZ" dirty="0"/>
              <a:t> → Okyselení vody → poškození larev některých druhů, narušení rovnováhy iontů v tělních tekutinách hmyzu; snížení dostupnosti O</a:t>
            </a:r>
            <a:r>
              <a:rPr lang="cs-CZ" baseline="-25000" dirty="0"/>
              <a:t>2</a:t>
            </a:r>
            <a:r>
              <a:rPr lang="cs-CZ" dirty="0"/>
              <a:t> ve vodě; vysoká koncentrace může fungovat jako repelent mající vliv na změny růstu a přežívání (např. </a:t>
            </a:r>
            <a:r>
              <a:rPr lang="cs-CZ" i="1" dirty="0" err="1"/>
              <a:t>Aedes</a:t>
            </a:r>
            <a:r>
              <a:rPr lang="cs-CZ" i="1" dirty="0"/>
              <a:t> </a:t>
            </a:r>
            <a:r>
              <a:rPr lang="cs-CZ" i="1" dirty="0" err="1"/>
              <a:t>albopictus</a:t>
            </a:r>
            <a:r>
              <a:rPr lang="cs-CZ" dirty="0"/>
              <a:t>); růst oportunistických řas a mikrobů → pokles diverzity </a:t>
            </a:r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440696B1-2985-4908-9F8D-A39411428C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205" t="9602" r="25444" b="25454"/>
          <a:stretch/>
        </p:blipFill>
        <p:spPr>
          <a:xfrm>
            <a:off x="9561094" y="67626"/>
            <a:ext cx="2527071" cy="1781999"/>
          </a:xfrm>
          <a:prstGeom prst="rect">
            <a:avLst/>
          </a:prstGeom>
        </p:spPr>
      </p:pic>
      <p:pic>
        <p:nvPicPr>
          <p:cNvPr id="6" name="Obrázek 5">
            <a:extLst>
              <a:ext uri="{FF2B5EF4-FFF2-40B4-BE49-F238E27FC236}">
                <a16:creationId xmlns:a16="http://schemas.microsoft.com/office/drawing/2014/main" id="{E66F56C0-C9FA-4C3E-B695-1DA31ED994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430" y="3834063"/>
            <a:ext cx="5828555" cy="2956311"/>
          </a:xfrm>
          <a:prstGeom prst="rect">
            <a:avLst/>
          </a:prstGeom>
        </p:spPr>
      </p:pic>
      <p:pic>
        <p:nvPicPr>
          <p:cNvPr id="7" name="Obrázek 6">
            <a:extLst>
              <a:ext uri="{FF2B5EF4-FFF2-40B4-BE49-F238E27FC236}">
                <a16:creationId xmlns:a16="http://schemas.microsoft.com/office/drawing/2014/main" id="{C6BDECB3-DD9E-43DA-8B5D-81206D2C98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4602285"/>
            <a:ext cx="5829805" cy="2255715"/>
          </a:xfrm>
          <a:prstGeom prst="rect">
            <a:avLst/>
          </a:prstGeom>
        </p:spPr>
      </p:pic>
      <p:pic>
        <p:nvPicPr>
          <p:cNvPr id="8" name="Obrázek 7">
            <a:extLst>
              <a:ext uri="{FF2B5EF4-FFF2-40B4-BE49-F238E27FC236}">
                <a16:creationId xmlns:a16="http://schemas.microsoft.com/office/drawing/2014/main" id="{209F325B-E813-4B99-92CF-D2276457A3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5999" y="3370800"/>
            <a:ext cx="5829805" cy="1198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0644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7021650-1C21-411A-8FAC-412D39864A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514" y="0"/>
            <a:ext cx="11669486" cy="1325563"/>
          </a:xfrm>
        </p:spPr>
        <p:txBody>
          <a:bodyPr>
            <a:normAutofit/>
          </a:bodyPr>
          <a:lstStyle/>
          <a:p>
            <a:r>
              <a:rPr lang="cs-CZ" sz="6000" b="1" dirty="0"/>
              <a:t>CO</a:t>
            </a:r>
            <a:r>
              <a:rPr lang="cs-CZ" sz="6000" b="1" baseline="-25000" dirty="0"/>
              <a:t>2 (0.041 %)</a:t>
            </a:r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E35A6EA5-57FD-402C-89D5-2055AD9EC2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280" y="1253331"/>
            <a:ext cx="10903035" cy="4351338"/>
          </a:xfrm>
        </p:spPr>
        <p:txBody>
          <a:bodyPr/>
          <a:lstStyle/>
          <a:p>
            <a:r>
              <a:rPr lang="cs-CZ" dirty="0"/>
              <a:t>Klíčový v ekosystémech, přímé i nepřímé dopady</a:t>
            </a:r>
          </a:p>
          <a:p>
            <a:r>
              <a:rPr lang="cs-CZ" dirty="0"/>
              <a:t>Adaptace hmyzu: Některé druhy ryb (možná platí i pro hmyz) schopny regulovat pH tělních tekutin výměnou iontů (např. HCO) s okolím → kompenzace okyselení vody CO₂</a:t>
            </a:r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440696B1-2985-4908-9F8D-A39411428C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205" t="9602" r="25444" b="25454"/>
          <a:stretch/>
        </p:blipFill>
        <p:spPr>
          <a:xfrm>
            <a:off x="9561094" y="67626"/>
            <a:ext cx="2527071" cy="1781999"/>
          </a:xfrm>
          <a:prstGeom prst="rect">
            <a:avLst/>
          </a:prstGeom>
        </p:spPr>
      </p:pic>
      <p:pic>
        <p:nvPicPr>
          <p:cNvPr id="5" name="Obrázek 4">
            <a:extLst>
              <a:ext uri="{FF2B5EF4-FFF2-40B4-BE49-F238E27FC236}">
                <a16:creationId xmlns:a16="http://schemas.microsoft.com/office/drawing/2014/main" id="{56DCB7E9-A5D0-41C1-AC05-8D3D8B166B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809" y="4792738"/>
            <a:ext cx="5842191" cy="1882633"/>
          </a:xfrm>
          <a:prstGeom prst="rect">
            <a:avLst/>
          </a:prstGeom>
        </p:spPr>
      </p:pic>
      <p:pic>
        <p:nvPicPr>
          <p:cNvPr id="2050" name="Picture 2" descr="Asian tiger mosquito - Aedes albopictus (Skuse)">
            <a:extLst>
              <a:ext uri="{FF2B5EF4-FFF2-40B4-BE49-F238E27FC236}">
                <a16:creationId xmlns:a16="http://schemas.microsoft.com/office/drawing/2014/main" id="{CE8CAEB0-182E-4369-A986-816500D207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2496" y="3542349"/>
            <a:ext cx="4762500" cy="3248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Obrázek 5">
            <a:extLst>
              <a:ext uri="{FF2B5EF4-FFF2-40B4-BE49-F238E27FC236}">
                <a16:creationId xmlns:a16="http://schemas.microsoft.com/office/drawing/2014/main" id="{E86E7AFD-36B0-4A77-8EB9-2B390494D7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79032" y="2979502"/>
            <a:ext cx="4441335" cy="1755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4681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7021650-1C21-411A-8FAC-412D39864A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514" y="0"/>
            <a:ext cx="11669486" cy="1325563"/>
          </a:xfrm>
        </p:spPr>
        <p:txBody>
          <a:bodyPr>
            <a:normAutofit/>
          </a:bodyPr>
          <a:lstStyle/>
          <a:p>
            <a:r>
              <a:rPr lang="cs-CZ" sz="6000" b="1" dirty="0"/>
              <a:t>Ne, He, </a:t>
            </a:r>
            <a:r>
              <a:rPr lang="cs-CZ" sz="6000" b="1" dirty="0" err="1"/>
              <a:t>Kr</a:t>
            </a:r>
            <a:r>
              <a:rPr lang="cs-CZ" sz="6000" b="1" dirty="0"/>
              <a:t>, </a:t>
            </a:r>
            <a:r>
              <a:rPr lang="cs-CZ" sz="6000" b="1" dirty="0" err="1"/>
              <a:t>Xe</a:t>
            </a:r>
            <a:r>
              <a:rPr lang="cs-CZ" sz="6000" b="1" dirty="0"/>
              <a:t>, </a:t>
            </a:r>
            <a:r>
              <a:rPr lang="cs-CZ" sz="6000" b="1" dirty="0" err="1"/>
              <a:t>Rn</a:t>
            </a:r>
            <a:r>
              <a:rPr lang="cs-CZ" sz="6000" b="1" baseline="-25000" dirty="0"/>
              <a:t> (0.0024 %)</a:t>
            </a:r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E35A6EA5-57FD-402C-89D5-2055AD9EC2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312" y="1253331"/>
            <a:ext cx="11350803" cy="4351338"/>
          </a:xfrm>
        </p:spPr>
        <p:txBody>
          <a:bodyPr/>
          <a:lstStyle/>
          <a:p>
            <a:r>
              <a:rPr lang="cs-CZ" dirty="0"/>
              <a:t>Další vzácné plyny, inertní a obecně nereaktivní, biologický dopad minimální  </a:t>
            </a:r>
          </a:p>
          <a:p>
            <a:r>
              <a:rPr lang="cs-CZ" b="1" dirty="0"/>
              <a:t>Neon: </a:t>
            </a:r>
            <a:r>
              <a:rPr lang="cs-CZ" dirty="0"/>
              <a:t>Velmi nízká rozpustnost ve vodě, žádné potenciální dopady</a:t>
            </a:r>
          </a:p>
          <a:p>
            <a:r>
              <a:rPr lang="cs-CZ" b="1" dirty="0"/>
              <a:t>Helium</a:t>
            </a:r>
            <a:r>
              <a:rPr lang="cs-CZ" dirty="0"/>
              <a:t>: Extrémně nízká rozpustnost ve vodě, rychle difunduje → teoreticky velmi nízká stabilita bublin</a:t>
            </a:r>
          </a:p>
          <a:p>
            <a:r>
              <a:rPr lang="cs-CZ" b="1" dirty="0"/>
              <a:t>Krypton</a:t>
            </a:r>
            <a:r>
              <a:rPr lang="cs-CZ" dirty="0"/>
              <a:t>: Nízká rozpustnost ve vodě, teoreticky delší stabilita bubliny</a:t>
            </a:r>
          </a:p>
          <a:p>
            <a:r>
              <a:rPr lang="cs-CZ" b="1" dirty="0"/>
              <a:t>Xenon</a:t>
            </a:r>
            <a:r>
              <a:rPr lang="cs-CZ" dirty="0"/>
              <a:t>: Relativně nízká rozpustnost, teoreticky delší stabilita bubliny</a:t>
            </a:r>
          </a:p>
          <a:p>
            <a:r>
              <a:rPr lang="cs-CZ" b="1" dirty="0"/>
              <a:t>Radon</a:t>
            </a:r>
            <a:r>
              <a:rPr lang="cs-CZ" dirty="0"/>
              <a:t>: Vyšší rozpustnost a radioaktivní → riziko mutací a poškození tkání, teoreticky nebezpečný pro dlouho žijící larvy v sedimentech bohatých na </a:t>
            </a:r>
            <a:r>
              <a:rPr lang="cs-CZ" b="1" dirty="0" err="1"/>
              <a:t>Ra</a:t>
            </a:r>
            <a:endParaRPr lang="cs-CZ" b="1" dirty="0"/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9C1B2957-BEF4-4410-939E-D9BE041563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316" t="21052" r="24490" b="25564"/>
          <a:stretch/>
        </p:blipFill>
        <p:spPr>
          <a:xfrm>
            <a:off x="10638075" y="114342"/>
            <a:ext cx="1049612" cy="1138989"/>
          </a:xfrm>
          <a:prstGeom prst="rect">
            <a:avLst/>
          </a:prstGeom>
        </p:spPr>
      </p:pic>
      <p:pic>
        <p:nvPicPr>
          <p:cNvPr id="6" name="Obrázek 5">
            <a:extLst>
              <a:ext uri="{FF2B5EF4-FFF2-40B4-BE49-F238E27FC236}">
                <a16:creationId xmlns:a16="http://schemas.microsoft.com/office/drawing/2014/main" id="{DB1BC350-579D-416B-997E-D167ECDE40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7495" y="5055931"/>
            <a:ext cx="4684294" cy="1802069"/>
          </a:xfrm>
          <a:prstGeom prst="rect">
            <a:avLst/>
          </a:prstGeom>
        </p:spPr>
      </p:pic>
      <p:pic>
        <p:nvPicPr>
          <p:cNvPr id="7" name="Obrázek 6">
            <a:extLst>
              <a:ext uri="{FF2B5EF4-FFF2-40B4-BE49-F238E27FC236}">
                <a16:creationId xmlns:a16="http://schemas.microsoft.com/office/drawing/2014/main" id="{C23F75B3-894E-43F9-A087-EE00935634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312" y="5055931"/>
            <a:ext cx="4574624" cy="1749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2121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ázek 3">
            <a:extLst>
              <a:ext uri="{FF2B5EF4-FFF2-40B4-BE49-F238E27FC236}">
                <a16:creationId xmlns:a16="http://schemas.microsoft.com/office/drawing/2014/main" id="{E4D4A600-31D8-412B-BE5F-A5B588F1D6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6527" y="0"/>
            <a:ext cx="2085473" cy="1840777"/>
          </a:xfrm>
          <a:prstGeom prst="rect">
            <a:avLst/>
          </a:prstGeo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B7021650-1C21-411A-8FAC-412D39864A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514" y="0"/>
            <a:ext cx="11669486" cy="1325563"/>
          </a:xfrm>
        </p:spPr>
        <p:txBody>
          <a:bodyPr>
            <a:normAutofit/>
          </a:bodyPr>
          <a:lstStyle/>
          <a:p>
            <a:r>
              <a:rPr lang="cs-CZ" sz="6000" b="1" dirty="0"/>
              <a:t>CH</a:t>
            </a:r>
            <a:r>
              <a:rPr lang="cs-CZ" sz="6000" b="1" baseline="-25000" dirty="0"/>
              <a:t>4 (0.00018 %)</a:t>
            </a:r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E35A6EA5-57FD-402C-89D5-2055AD9EC2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280" y="1253331"/>
            <a:ext cx="11022205" cy="4351338"/>
          </a:xfrm>
        </p:spPr>
        <p:txBody>
          <a:bodyPr/>
          <a:lstStyle/>
          <a:p>
            <a:r>
              <a:rPr lang="cs-CZ" dirty="0"/>
              <a:t>Nízká rozpustnost ve vodě, přirozeně v anaerobních prostředích        (bahnité sedimenty stojatých vod) → nepřímý vliv změnou chemismu.</a:t>
            </a:r>
          </a:p>
          <a:p>
            <a:r>
              <a:rPr lang="cs-CZ" dirty="0"/>
              <a:t>Využití </a:t>
            </a:r>
            <a:r>
              <a:rPr lang="cs-CZ" dirty="0" err="1"/>
              <a:t>metanotrofními</a:t>
            </a:r>
            <a:r>
              <a:rPr lang="cs-CZ" dirty="0"/>
              <a:t> bakteriemi → potrava v potravním řetězci</a:t>
            </a:r>
          </a:p>
          <a:p>
            <a:r>
              <a:rPr lang="cs-CZ" b="1" dirty="0"/>
              <a:t>Nízké </a:t>
            </a:r>
            <a:r>
              <a:rPr lang="cs-CZ" dirty="0"/>
              <a:t>→ Přirozené </a:t>
            </a:r>
          </a:p>
          <a:p>
            <a:r>
              <a:rPr lang="cs-CZ" b="1" dirty="0"/>
              <a:t>Vysoké</a:t>
            </a:r>
            <a:r>
              <a:rPr lang="cs-CZ" dirty="0"/>
              <a:t> → Spojeno často s nízkou dostupností O</a:t>
            </a:r>
            <a:r>
              <a:rPr lang="cs-CZ" baseline="-25000" dirty="0"/>
              <a:t>2</a:t>
            </a:r>
            <a:r>
              <a:rPr lang="cs-CZ" dirty="0"/>
              <a:t> (oxidace CH</a:t>
            </a:r>
            <a:r>
              <a:rPr lang="cs-CZ" baseline="-25000" dirty="0"/>
              <a:t>4</a:t>
            </a:r>
            <a:r>
              <a:rPr lang="cs-CZ" dirty="0"/>
              <a:t> spotřebovává a vytváří CO</a:t>
            </a:r>
            <a:r>
              <a:rPr lang="cs-CZ" baseline="-25000" dirty="0"/>
              <a:t>2</a:t>
            </a:r>
            <a:r>
              <a:rPr lang="cs-CZ" dirty="0"/>
              <a:t>) → hypoxie a okyselení</a:t>
            </a:r>
          </a:p>
          <a:p>
            <a:pPr lvl="1"/>
            <a:r>
              <a:rPr lang="cs-CZ" dirty="0"/>
              <a:t>Adaptace hmyzu: Tolerance k hypoxii (hemoglobin u </a:t>
            </a:r>
            <a:r>
              <a:rPr lang="cs-CZ" dirty="0" err="1"/>
              <a:t>Chironomidae</a:t>
            </a:r>
            <a:r>
              <a:rPr lang="cs-CZ" dirty="0"/>
              <a:t>) a kyselému prostředí</a:t>
            </a:r>
          </a:p>
        </p:txBody>
      </p:sp>
      <p:pic>
        <p:nvPicPr>
          <p:cNvPr id="6" name="Obrázek 5">
            <a:extLst>
              <a:ext uri="{FF2B5EF4-FFF2-40B4-BE49-F238E27FC236}">
                <a16:creationId xmlns:a16="http://schemas.microsoft.com/office/drawing/2014/main" id="{9A550A19-F978-4585-A03C-3EA0A7463C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4925063"/>
            <a:ext cx="5982622" cy="1644316"/>
          </a:xfrm>
          <a:prstGeom prst="rect">
            <a:avLst/>
          </a:prstGeom>
        </p:spPr>
      </p:pic>
      <p:pic>
        <p:nvPicPr>
          <p:cNvPr id="7" name="Obrázek 6">
            <a:extLst>
              <a:ext uri="{FF2B5EF4-FFF2-40B4-BE49-F238E27FC236}">
                <a16:creationId xmlns:a16="http://schemas.microsoft.com/office/drawing/2014/main" id="{BE80A483-5A10-4E9F-A7C0-13F6B123DF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925063"/>
            <a:ext cx="6138029" cy="1644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9331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7021650-1C21-411A-8FAC-412D39864A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514" y="0"/>
            <a:ext cx="11669486" cy="1325563"/>
          </a:xfrm>
        </p:spPr>
        <p:txBody>
          <a:bodyPr>
            <a:normAutofit/>
          </a:bodyPr>
          <a:lstStyle/>
          <a:p>
            <a:r>
              <a:rPr lang="cs-CZ" sz="6000" b="1" dirty="0"/>
              <a:t>H</a:t>
            </a:r>
            <a:r>
              <a:rPr lang="cs-CZ" sz="6000" b="1" baseline="-25000" dirty="0"/>
              <a:t>2 (0.00005 %)</a:t>
            </a:r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E35A6EA5-57FD-402C-89D5-2055AD9EC2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280" y="1253331"/>
            <a:ext cx="11022205" cy="4351338"/>
          </a:xfrm>
        </p:spPr>
        <p:txBody>
          <a:bodyPr/>
          <a:lstStyle/>
          <a:p>
            <a:r>
              <a:rPr lang="cs-CZ" dirty="0"/>
              <a:t>Inertní, nízká rozpustnost ve vodě, ale může ovlivnit chemii a mikrobiální procesy → nepřímé důsledky</a:t>
            </a:r>
          </a:p>
          <a:p>
            <a:pPr algn="just"/>
            <a:r>
              <a:rPr lang="cs-CZ" b="1" dirty="0"/>
              <a:t>Vysoké</a:t>
            </a:r>
            <a:r>
              <a:rPr lang="cs-CZ" dirty="0"/>
              <a:t> → Může být využíván některými anaerobními (</a:t>
            </a:r>
            <a:r>
              <a:rPr lang="cs-CZ" dirty="0" err="1"/>
              <a:t>metanogenní</a:t>
            </a:r>
            <a:r>
              <a:rPr lang="cs-CZ" dirty="0"/>
              <a:t>, denitrifikační) bakterie (</a:t>
            </a:r>
            <a:r>
              <a:rPr lang="cs-CZ" i="1" dirty="0" err="1"/>
              <a:t>Proteobacteria</a:t>
            </a:r>
            <a:r>
              <a:rPr lang="cs-CZ" dirty="0"/>
              <a:t>, </a:t>
            </a:r>
            <a:r>
              <a:rPr lang="cs-CZ" i="1" dirty="0" err="1"/>
              <a:t>Firmicutes</a:t>
            </a:r>
            <a:r>
              <a:rPr lang="cs-CZ" dirty="0"/>
              <a:t>) → zlepšení kvality vody odstraněním NH</a:t>
            </a:r>
            <a:r>
              <a:rPr lang="cs-CZ" baseline="-25000" dirty="0"/>
              <a:t>3</a:t>
            </a:r>
            <a:r>
              <a:rPr lang="cs-CZ" dirty="0"/>
              <a:t> a NO</a:t>
            </a:r>
            <a:r>
              <a:rPr lang="cs-CZ" baseline="-25000" dirty="0"/>
              <a:t>x</a:t>
            </a:r>
            <a:r>
              <a:rPr lang="cs-CZ" dirty="0"/>
              <a:t> → snížení toxicity vody a ovlivnění dostupnosti živin pro primární producenty → ovlivnění potravního řetězce; dále přispění k rovnováze prvků jako je N</a:t>
            </a:r>
            <a:r>
              <a:rPr lang="cs-CZ" baseline="-25000" dirty="0"/>
              <a:t>2</a:t>
            </a:r>
            <a:r>
              <a:rPr lang="cs-CZ" dirty="0"/>
              <a:t> a P; příliš intenzivní procesy ale mohou vést k vyčerpání O</a:t>
            </a:r>
            <a:r>
              <a:rPr lang="cs-CZ" baseline="-25000" dirty="0"/>
              <a:t>2</a:t>
            </a:r>
            <a:r>
              <a:rPr lang="cs-CZ" dirty="0"/>
              <a:t> a hypoxii</a:t>
            </a:r>
            <a:endParaRPr lang="cs-CZ" baseline="-25000" dirty="0"/>
          </a:p>
        </p:txBody>
      </p:sp>
      <p:pic>
        <p:nvPicPr>
          <p:cNvPr id="6" name="Obrázek 5">
            <a:extLst>
              <a:ext uri="{FF2B5EF4-FFF2-40B4-BE49-F238E27FC236}">
                <a16:creationId xmlns:a16="http://schemas.microsoft.com/office/drawing/2014/main" id="{FCB29C0A-704B-41FB-8E58-8B415F7FBB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9978" b="31118"/>
          <a:stretch/>
        </p:blipFill>
        <p:spPr>
          <a:xfrm>
            <a:off x="8842549" y="22516"/>
            <a:ext cx="3349451" cy="1303047"/>
          </a:xfrm>
          <a:prstGeom prst="rect">
            <a:avLst/>
          </a:prstGeom>
        </p:spPr>
      </p:pic>
      <p:pic>
        <p:nvPicPr>
          <p:cNvPr id="4" name="Obrázek 3">
            <a:extLst>
              <a:ext uri="{FF2B5EF4-FFF2-40B4-BE49-F238E27FC236}">
                <a16:creationId xmlns:a16="http://schemas.microsoft.com/office/drawing/2014/main" id="{32B14A69-3C5D-4CB6-9577-87FCCE2533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40" y="4609779"/>
            <a:ext cx="6227907" cy="2248221"/>
          </a:xfrm>
          <a:prstGeom prst="rect">
            <a:avLst/>
          </a:prstGeom>
        </p:spPr>
      </p:pic>
      <p:pic>
        <p:nvPicPr>
          <p:cNvPr id="5" name="Obrázek 4">
            <a:extLst>
              <a:ext uri="{FF2B5EF4-FFF2-40B4-BE49-F238E27FC236}">
                <a16:creationId xmlns:a16="http://schemas.microsoft.com/office/drawing/2014/main" id="{22E69427-E1DF-42C5-A3EB-072279AD52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5106" y="4739802"/>
            <a:ext cx="5700254" cy="2095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7816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7021650-1C21-411A-8FAC-412D39864A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514" y="0"/>
            <a:ext cx="11669486" cy="1325563"/>
          </a:xfrm>
        </p:spPr>
        <p:txBody>
          <a:bodyPr>
            <a:normAutofit/>
          </a:bodyPr>
          <a:lstStyle/>
          <a:p>
            <a:r>
              <a:rPr lang="cs-CZ" sz="6000" b="1" dirty="0"/>
              <a:t>O</a:t>
            </a:r>
            <a:r>
              <a:rPr lang="cs-CZ" sz="6000" b="1" baseline="-25000" dirty="0"/>
              <a:t>3 (stopové)</a:t>
            </a:r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E35A6EA5-57FD-402C-89D5-2055AD9EC2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280" y="1253331"/>
            <a:ext cx="11022205" cy="4351338"/>
          </a:xfrm>
        </p:spPr>
        <p:txBody>
          <a:bodyPr/>
          <a:lstStyle/>
          <a:p>
            <a:r>
              <a:rPr lang="cs-CZ" dirty="0"/>
              <a:t>Silné oxidační činidlo, přímý i nepřímý vliv </a:t>
            </a:r>
          </a:p>
          <a:p>
            <a:r>
              <a:rPr lang="cs-CZ" b="1" dirty="0"/>
              <a:t>Nízké</a:t>
            </a:r>
            <a:r>
              <a:rPr lang="cs-CZ" dirty="0"/>
              <a:t> → Přirozené</a:t>
            </a:r>
          </a:p>
          <a:p>
            <a:r>
              <a:rPr lang="cs-CZ" b="1" dirty="0"/>
              <a:t>Vysoké</a:t>
            </a:r>
            <a:r>
              <a:rPr lang="cs-CZ" dirty="0"/>
              <a:t> → Oxidace organických látek → likvidace feromonů nebo dalších signálů pro komunikaci (narušení páření, hledání potravy,…) ale zlepšení kvality vody její dezinfekcí</a:t>
            </a:r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A1F3AAD6-5F7A-4F43-993F-31EF38B1FC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1920" y="0"/>
            <a:ext cx="3480079" cy="2088047"/>
          </a:xfrm>
          <a:prstGeom prst="rect">
            <a:avLst/>
          </a:prstGeom>
        </p:spPr>
      </p:pic>
      <p:pic>
        <p:nvPicPr>
          <p:cNvPr id="4" name="Obrázek 3">
            <a:extLst>
              <a:ext uri="{FF2B5EF4-FFF2-40B4-BE49-F238E27FC236}">
                <a16:creationId xmlns:a16="http://schemas.microsoft.com/office/drawing/2014/main" id="{BA8EFF4C-73BB-4190-A150-BD121814B2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6356" y="4769954"/>
            <a:ext cx="7224386" cy="1958510"/>
          </a:xfrm>
          <a:prstGeom prst="rect">
            <a:avLst/>
          </a:prstGeom>
        </p:spPr>
      </p:pic>
      <p:pic>
        <p:nvPicPr>
          <p:cNvPr id="6" name="Obrázek 5">
            <a:extLst>
              <a:ext uri="{FF2B5EF4-FFF2-40B4-BE49-F238E27FC236}">
                <a16:creationId xmlns:a16="http://schemas.microsoft.com/office/drawing/2014/main" id="{6549C200-4AE5-4BE2-9D8C-EF3BA7D05D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506154"/>
            <a:ext cx="8858813" cy="1575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4977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7021650-1C21-411A-8FAC-412D39864A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514" y="0"/>
            <a:ext cx="11669486" cy="1325563"/>
          </a:xfrm>
        </p:spPr>
        <p:txBody>
          <a:bodyPr>
            <a:normAutofit/>
          </a:bodyPr>
          <a:lstStyle/>
          <a:p>
            <a:r>
              <a:rPr lang="cs-CZ" sz="6000" b="1" dirty="0"/>
              <a:t>N</a:t>
            </a:r>
            <a:r>
              <a:rPr lang="cs-CZ" sz="6000" b="1" baseline="-25000" dirty="0"/>
              <a:t>2 (78 %)</a:t>
            </a:r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E35A6EA5-57FD-402C-89D5-2055AD9EC2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281" y="1253331"/>
            <a:ext cx="10515600" cy="4351338"/>
          </a:xfrm>
        </p:spPr>
        <p:txBody>
          <a:bodyPr/>
          <a:lstStyle/>
          <a:p>
            <a:r>
              <a:rPr lang="cs-CZ" dirty="0"/>
              <a:t>Nemá přímý účinek, inertní, nepřímá role v ovlivnění dostupnosti živin </a:t>
            </a:r>
          </a:p>
          <a:p>
            <a:r>
              <a:rPr lang="cs-CZ" b="1" dirty="0"/>
              <a:t>Nízké</a:t>
            </a:r>
            <a:r>
              <a:rPr lang="cs-CZ" dirty="0"/>
              <a:t> (</a:t>
            </a:r>
            <a:r>
              <a:rPr lang="cs-CZ" dirty="0" err="1"/>
              <a:t>oligotrofie</a:t>
            </a:r>
            <a:r>
              <a:rPr lang="cs-CZ" dirty="0"/>
              <a:t>) → Omezená produkce dusičnanů, omezená fixace dusíku → snížení zdrojů potravy (snížená produktivita ekosystému)</a:t>
            </a:r>
          </a:p>
          <a:p>
            <a:pPr lvl="1"/>
            <a:r>
              <a:rPr lang="cs-CZ" dirty="0"/>
              <a:t>Adaptace hmyzu: Změny na úrovni ekosystému (více </a:t>
            </a:r>
            <a:r>
              <a:rPr lang="cs-CZ" dirty="0" err="1"/>
              <a:t>oligotrof</a:t>
            </a:r>
            <a:r>
              <a:rPr lang="cs-CZ" dirty="0"/>
              <a:t>., méně </a:t>
            </a:r>
            <a:r>
              <a:rPr lang="cs-CZ" dirty="0" err="1"/>
              <a:t>eutrof</a:t>
            </a:r>
            <a:r>
              <a:rPr lang="cs-CZ" dirty="0"/>
              <a:t>.): pomalejší růst, delší životní cykly, hledání potravy v sedimentech; potenciálně symbióza s fixátory dusíku v </a:t>
            </a:r>
            <a:r>
              <a:rPr lang="cs-CZ" dirty="0" err="1"/>
              <a:t>mikrobiomu</a:t>
            </a:r>
            <a:endParaRPr lang="cs-CZ" dirty="0"/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F572547B-76F0-4A21-A336-B64482EF77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4545" b="34229"/>
          <a:stretch/>
        </p:blipFill>
        <p:spPr>
          <a:xfrm>
            <a:off x="8181474" y="0"/>
            <a:ext cx="4010526" cy="1252342"/>
          </a:xfrm>
          <a:prstGeom prst="rect">
            <a:avLst/>
          </a:prstGeom>
        </p:spPr>
      </p:pic>
      <p:pic>
        <p:nvPicPr>
          <p:cNvPr id="4" name="Obrázek 3">
            <a:extLst>
              <a:ext uri="{FF2B5EF4-FFF2-40B4-BE49-F238E27FC236}">
                <a16:creationId xmlns:a16="http://schemas.microsoft.com/office/drawing/2014/main" id="{AECD0D78-7C82-4ECE-A451-18DF2E32FC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837400"/>
            <a:ext cx="7354120" cy="1767269"/>
          </a:xfrm>
          <a:prstGeom prst="rect">
            <a:avLst/>
          </a:prstGeom>
        </p:spPr>
      </p:pic>
      <p:pic>
        <p:nvPicPr>
          <p:cNvPr id="6" name="Obrázek 5">
            <a:extLst>
              <a:ext uri="{FF2B5EF4-FFF2-40B4-BE49-F238E27FC236}">
                <a16:creationId xmlns:a16="http://schemas.microsoft.com/office/drawing/2014/main" id="{995A18BD-EEF0-47A9-840B-D296D5C13E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1199" y="4927734"/>
            <a:ext cx="6273361" cy="1930265"/>
          </a:xfrm>
          <a:prstGeom prst="rect">
            <a:avLst/>
          </a:prstGeom>
        </p:spPr>
      </p:pic>
      <p:pic>
        <p:nvPicPr>
          <p:cNvPr id="7" name="Obrázek 6">
            <a:extLst>
              <a:ext uri="{FF2B5EF4-FFF2-40B4-BE49-F238E27FC236}">
                <a16:creationId xmlns:a16="http://schemas.microsoft.com/office/drawing/2014/main" id="{FB7E3FEC-177B-4B9D-957A-56D5DAEB0A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4017" y="3269952"/>
            <a:ext cx="4596315" cy="1584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1338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7021650-1C21-411A-8FAC-412D39864A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514" y="0"/>
            <a:ext cx="11669486" cy="1325563"/>
          </a:xfrm>
        </p:spPr>
        <p:txBody>
          <a:bodyPr>
            <a:normAutofit/>
          </a:bodyPr>
          <a:lstStyle/>
          <a:p>
            <a:r>
              <a:rPr lang="cs-CZ" sz="6000" b="1" dirty="0"/>
              <a:t>O</a:t>
            </a:r>
            <a:r>
              <a:rPr lang="cs-CZ" sz="6000" b="1" baseline="-25000" dirty="0"/>
              <a:t>3 (stopové)</a:t>
            </a:r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E35A6EA5-57FD-402C-89D5-2055AD9EC2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280" y="1253331"/>
            <a:ext cx="11022205" cy="4351338"/>
          </a:xfrm>
        </p:spPr>
        <p:txBody>
          <a:bodyPr/>
          <a:lstStyle/>
          <a:p>
            <a:r>
              <a:rPr lang="cs-CZ" dirty="0"/>
              <a:t>Silné oxidační činidlo, přímý i nepřímý vliv </a:t>
            </a:r>
          </a:p>
          <a:p>
            <a:r>
              <a:rPr lang="cs-CZ" b="1" dirty="0"/>
              <a:t>Příliš vysoké </a:t>
            </a:r>
            <a:r>
              <a:rPr lang="cs-CZ" dirty="0"/>
              <a:t>→ Přímá toxicita, poškození DNA, membrán,…ale i ovlivnění mikrobiálního složení vody → narušení potravních řetězců poškozením planktonu atd.</a:t>
            </a:r>
          </a:p>
          <a:p>
            <a:pPr lvl="1"/>
            <a:r>
              <a:rPr lang="cs-CZ" dirty="0"/>
              <a:t>Adaptace hmyzu: zvýšená produkce </a:t>
            </a:r>
            <a:r>
              <a:rPr lang="cs-CZ" dirty="0" err="1"/>
              <a:t>superoxiddismutázy</a:t>
            </a:r>
            <a:r>
              <a:rPr lang="cs-CZ" dirty="0"/>
              <a:t> a katalázy, potenciálně změna reprodukčního chování a alternativní způsoby hledání partnera </a:t>
            </a:r>
          </a:p>
          <a:p>
            <a:endParaRPr lang="cs-CZ" dirty="0"/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A1F3AAD6-5F7A-4F43-993F-31EF38B1FC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3789" y="1"/>
            <a:ext cx="3128211" cy="1876926"/>
          </a:xfrm>
          <a:prstGeom prst="rect">
            <a:avLst/>
          </a:prstGeom>
        </p:spPr>
      </p:pic>
      <p:pic>
        <p:nvPicPr>
          <p:cNvPr id="7" name="Obrázek 6">
            <a:extLst>
              <a:ext uri="{FF2B5EF4-FFF2-40B4-BE49-F238E27FC236}">
                <a16:creationId xmlns:a16="http://schemas.microsoft.com/office/drawing/2014/main" id="{41854D47-CADA-48EF-B8D8-D61A8F0E57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4834454"/>
            <a:ext cx="5949404" cy="1892992"/>
          </a:xfrm>
          <a:prstGeom prst="rect">
            <a:avLst/>
          </a:prstGeom>
        </p:spPr>
      </p:pic>
      <p:pic>
        <p:nvPicPr>
          <p:cNvPr id="8" name="Obrázek 7">
            <a:extLst>
              <a:ext uri="{FF2B5EF4-FFF2-40B4-BE49-F238E27FC236}">
                <a16:creationId xmlns:a16="http://schemas.microsoft.com/office/drawing/2014/main" id="{3786D540-3BDA-46B2-AD98-E7D11A1712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364" y="4257369"/>
            <a:ext cx="5921253" cy="2537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6632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rázek 6">
            <a:extLst>
              <a:ext uri="{FF2B5EF4-FFF2-40B4-BE49-F238E27FC236}">
                <a16:creationId xmlns:a16="http://schemas.microsoft.com/office/drawing/2014/main" id="{A4EFE875-6D7A-4168-885C-12AB8D9C8F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276" b="52088"/>
          <a:stretch/>
        </p:blipFill>
        <p:spPr>
          <a:xfrm>
            <a:off x="4699445" y="0"/>
            <a:ext cx="7540681" cy="1489869"/>
          </a:xfrm>
          <a:prstGeom prst="rect">
            <a:avLst/>
          </a:prstGeo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B7021650-1C21-411A-8FAC-412D39864A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514" y="0"/>
            <a:ext cx="11669486" cy="1325563"/>
          </a:xfrm>
        </p:spPr>
        <p:txBody>
          <a:bodyPr>
            <a:normAutofit/>
          </a:bodyPr>
          <a:lstStyle/>
          <a:p>
            <a:r>
              <a:rPr lang="cs-CZ" sz="6000" b="1" dirty="0"/>
              <a:t>NO</a:t>
            </a:r>
            <a:r>
              <a:rPr lang="cs-CZ" sz="6000" b="1" baseline="-25000" dirty="0"/>
              <a:t>x (stopové)</a:t>
            </a:r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E35A6EA5-57FD-402C-89D5-2055AD9EC2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281" y="1253331"/>
            <a:ext cx="10515600" cy="4351338"/>
          </a:xfrm>
        </p:spPr>
        <p:txBody>
          <a:bodyPr>
            <a:normAutofit/>
          </a:bodyPr>
          <a:lstStyle/>
          <a:p>
            <a:r>
              <a:rPr lang="cs-CZ" dirty="0"/>
              <a:t>NO, NO</a:t>
            </a:r>
            <a:r>
              <a:rPr lang="cs-CZ" baseline="-25000" dirty="0"/>
              <a:t>2</a:t>
            </a:r>
            <a:r>
              <a:rPr lang="cs-CZ" dirty="0"/>
              <a:t>, NO</a:t>
            </a:r>
            <a:r>
              <a:rPr lang="cs-CZ" baseline="-25000" dirty="0"/>
              <a:t>3</a:t>
            </a:r>
            <a:r>
              <a:rPr lang="cs-CZ" dirty="0"/>
              <a:t> – reaktivní plyny, nepřímý vliv ovlivněním chemismu</a:t>
            </a:r>
          </a:p>
          <a:p>
            <a:r>
              <a:rPr lang="cs-CZ" dirty="0"/>
              <a:t>NO</a:t>
            </a:r>
            <a:r>
              <a:rPr lang="cs-CZ" baseline="-25000" dirty="0"/>
              <a:t>x</a:t>
            </a:r>
            <a:r>
              <a:rPr lang="cs-CZ" dirty="0"/>
              <a:t> se ve vodě přeměňují na NO₃⁻ → růst řas a sinic → eutrofizace → hypoxie → snížení diverzity (zvýhodnění tolerantních, </a:t>
            </a:r>
            <a:r>
              <a:rPr lang="cs-CZ" dirty="0" err="1"/>
              <a:t>Chironomidae</a:t>
            </a:r>
            <a:r>
              <a:rPr lang="cs-CZ" dirty="0"/>
              <a:t>)</a:t>
            </a:r>
          </a:p>
          <a:p>
            <a:r>
              <a:rPr lang="cs-CZ" dirty="0"/>
              <a:t>Tvorba HNO</a:t>
            </a:r>
            <a:r>
              <a:rPr lang="cs-CZ" baseline="-25000" dirty="0"/>
              <a:t>3</a:t>
            </a:r>
            <a:r>
              <a:rPr lang="cs-CZ" dirty="0"/>
              <a:t> → Okyselení → narušení iontové rovnováhy nebo i přímá toxicita</a:t>
            </a:r>
          </a:p>
        </p:txBody>
      </p:sp>
      <p:pic>
        <p:nvPicPr>
          <p:cNvPr id="8" name="Obrázek 7">
            <a:extLst>
              <a:ext uri="{FF2B5EF4-FFF2-40B4-BE49-F238E27FC236}">
                <a16:creationId xmlns:a16="http://schemas.microsoft.com/office/drawing/2014/main" id="{BC214101-B714-4071-86F6-97982CBA65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856" y="3779199"/>
            <a:ext cx="5986881" cy="2669727"/>
          </a:xfrm>
          <a:prstGeom prst="rect">
            <a:avLst/>
          </a:prstGeom>
        </p:spPr>
      </p:pic>
      <p:pic>
        <p:nvPicPr>
          <p:cNvPr id="9" name="Obrázek 8">
            <a:extLst>
              <a:ext uri="{FF2B5EF4-FFF2-40B4-BE49-F238E27FC236}">
                <a16:creationId xmlns:a16="http://schemas.microsoft.com/office/drawing/2014/main" id="{F90D527C-E32F-4FDB-A95E-D638181646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5962" y="4648008"/>
            <a:ext cx="6485182" cy="2209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8676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rázek 6">
            <a:extLst>
              <a:ext uri="{FF2B5EF4-FFF2-40B4-BE49-F238E27FC236}">
                <a16:creationId xmlns:a16="http://schemas.microsoft.com/office/drawing/2014/main" id="{A4EFE875-6D7A-4168-885C-12AB8D9C8F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276" b="52088"/>
          <a:stretch/>
        </p:blipFill>
        <p:spPr>
          <a:xfrm>
            <a:off x="4699445" y="0"/>
            <a:ext cx="7540681" cy="1489869"/>
          </a:xfrm>
          <a:prstGeom prst="rect">
            <a:avLst/>
          </a:prstGeo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B7021650-1C21-411A-8FAC-412D39864A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514" y="0"/>
            <a:ext cx="11669486" cy="1325563"/>
          </a:xfrm>
        </p:spPr>
        <p:txBody>
          <a:bodyPr>
            <a:normAutofit/>
          </a:bodyPr>
          <a:lstStyle/>
          <a:p>
            <a:r>
              <a:rPr lang="cs-CZ" sz="6000" b="1" dirty="0"/>
              <a:t>NO</a:t>
            </a:r>
            <a:r>
              <a:rPr lang="cs-CZ" sz="6000" b="1" baseline="-25000" dirty="0"/>
              <a:t>x (stopové)</a:t>
            </a:r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E35A6EA5-57FD-402C-89D5-2055AD9EC2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280" y="1253331"/>
            <a:ext cx="11022205" cy="4351338"/>
          </a:xfrm>
        </p:spPr>
        <p:txBody>
          <a:bodyPr>
            <a:normAutofit/>
          </a:bodyPr>
          <a:lstStyle/>
          <a:p>
            <a:pPr algn="just"/>
            <a:r>
              <a:rPr lang="cs-CZ" dirty="0"/>
              <a:t>NO, NO</a:t>
            </a:r>
            <a:r>
              <a:rPr lang="cs-CZ" baseline="-25000" dirty="0"/>
              <a:t>2</a:t>
            </a:r>
            <a:r>
              <a:rPr lang="cs-CZ" dirty="0"/>
              <a:t>, NO</a:t>
            </a:r>
            <a:r>
              <a:rPr lang="cs-CZ" baseline="-25000" dirty="0"/>
              <a:t>3</a:t>
            </a:r>
            <a:r>
              <a:rPr lang="cs-CZ" dirty="0"/>
              <a:t> – reaktivní plyny, nepřímý vliv ovlivněním chemismu</a:t>
            </a:r>
          </a:p>
          <a:p>
            <a:pPr algn="just"/>
            <a:r>
              <a:rPr lang="cs-CZ" b="1" dirty="0"/>
              <a:t>Nízké</a:t>
            </a:r>
            <a:r>
              <a:rPr lang="cs-CZ" dirty="0"/>
              <a:t> → Pozitivní vliv na primární produkci → větší dostupnost potravy pro herbivorní druhy hmyzu</a:t>
            </a:r>
          </a:p>
          <a:p>
            <a:pPr algn="just"/>
            <a:r>
              <a:rPr lang="cs-CZ" b="1" dirty="0"/>
              <a:t>Vysoké</a:t>
            </a:r>
            <a:r>
              <a:rPr lang="cs-CZ" dirty="0"/>
              <a:t> → Masivní eutrofizace a hypoxie → úhyn a rozklad </a:t>
            </a:r>
            <a:r>
              <a:rPr lang="cs-CZ" dirty="0" err="1"/>
              <a:t>potr</a:t>
            </a:r>
            <a:r>
              <a:rPr lang="cs-CZ" dirty="0"/>
              <a:t>. řetězce</a:t>
            </a:r>
          </a:p>
          <a:p>
            <a:pPr lvl="1" algn="just"/>
            <a:r>
              <a:rPr lang="cs-CZ" dirty="0"/>
              <a:t>Adaptace hmyzu: Tolerance k hypoxii (hemoglobin, </a:t>
            </a:r>
            <a:r>
              <a:rPr lang="cs-CZ" dirty="0" err="1"/>
              <a:t>Chironomidae</a:t>
            </a:r>
            <a:r>
              <a:rPr lang="cs-CZ" dirty="0"/>
              <a:t>), regulace pH tělních tekutin, migrace do vrstev vody (např. vážky) s vyšší koncentrací kyslíku a menším znečištěním, přechod na jiné zdroje potravy (detritus) při snížení přirozeného zdroje</a:t>
            </a:r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C5464907-41B9-435D-AD49-F3DA722761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9600" y="4225222"/>
            <a:ext cx="3516525" cy="2507201"/>
          </a:xfrm>
          <a:prstGeom prst="rect">
            <a:avLst/>
          </a:prstGeom>
        </p:spPr>
      </p:pic>
      <p:pic>
        <p:nvPicPr>
          <p:cNvPr id="5" name="Obrázek 4">
            <a:extLst>
              <a:ext uri="{FF2B5EF4-FFF2-40B4-BE49-F238E27FC236}">
                <a16:creationId xmlns:a16="http://schemas.microsoft.com/office/drawing/2014/main" id="{04E5249D-FD41-413D-BE30-6ED201C075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39" y="4571802"/>
            <a:ext cx="5029636" cy="2286198"/>
          </a:xfrm>
          <a:prstGeom prst="rect">
            <a:avLst/>
          </a:prstGeom>
        </p:spPr>
      </p:pic>
      <p:pic>
        <p:nvPicPr>
          <p:cNvPr id="6" name="Obrázek 5">
            <a:extLst>
              <a:ext uri="{FF2B5EF4-FFF2-40B4-BE49-F238E27FC236}">
                <a16:creationId xmlns:a16="http://schemas.microsoft.com/office/drawing/2014/main" id="{F36B6008-F840-4B99-8A99-CDC8B7B2D0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5388870" y="4726983"/>
            <a:ext cx="2558134" cy="170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2528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7021650-1C21-411A-8FAC-412D39864A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514" y="0"/>
            <a:ext cx="11669486" cy="1325563"/>
          </a:xfrm>
        </p:spPr>
        <p:txBody>
          <a:bodyPr>
            <a:normAutofit/>
          </a:bodyPr>
          <a:lstStyle/>
          <a:p>
            <a:r>
              <a:rPr lang="cs-CZ" sz="6000" b="1" dirty="0"/>
              <a:t>SO</a:t>
            </a:r>
            <a:r>
              <a:rPr lang="cs-CZ" sz="6000" b="1" baseline="-25000" dirty="0"/>
              <a:t>2 (stopové)</a:t>
            </a:r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E35A6EA5-57FD-402C-89D5-2055AD9EC2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281" y="1253331"/>
            <a:ext cx="10515600" cy="4351338"/>
          </a:xfrm>
        </p:spPr>
        <p:txBody>
          <a:bodyPr/>
          <a:lstStyle/>
          <a:p>
            <a:r>
              <a:rPr lang="cs-CZ" dirty="0"/>
              <a:t>Reaktivní plyn → ovlivnění změnou chemismu, přímý vliv slabý </a:t>
            </a:r>
          </a:p>
          <a:p>
            <a:r>
              <a:rPr lang="cs-CZ" b="1" dirty="0"/>
              <a:t>Nízké</a:t>
            </a:r>
            <a:r>
              <a:rPr lang="cs-CZ" dirty="0"/>
              <a:t> → Přeměna na SO₄²⁻ → živiny pro rostliny a mikroby → vyšší dostupnost potravy; stimulace produkce aminokyselin v rostlinách → vyšší atraktivita pro hmyz</a:t>
            </a:r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FB33B9EB-FA8C-4EB0-95FB-DC32D131D8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6486" y="1"/>
            <a:ext cx="3185514" cy="1708220"/>
          </a:xfrm>
          <a:prstGeom prst="rect">
            <a:avLst/>
          </a:prstGeom>
        </p:spPr>
      </p:pic>
      <p:pic>
        <p:nvPicPr>
          <p:cNvPr id="6" name="Obrázek 5">
            <a:extLst>
              <a:ext uri="{FF2B5EF4-FFF2-40B4-BE49-F238E27FC236}">
                <a16:creationId xmlns:a16="http://schemas.microsoft.com/office/drawing/2014/main" id="{F6F4A40C-6AE8-4E8E-B595-1E9099FD17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041" y="4170947"/>
            <a:ext cx="5487857" cy="2304750"/>
          </a:xfrm>
          <a:prstGeom prst="rect">
            <a:avLst/>
          </a:prstGeom>
        </p:spPr>
      </p:pic>
      <p:pic>
        <p:nvPicPr>
          <p:cNvPr id="7" name="Obrázek 6">
            <a:extLst>
              <a:ext uri="{FF2B5EF4-FFF2-40B4-BE49-F238E27FC236}">
                <a16:creationId xmlns:a16="http://schemas.microsoft.com/office/drawing/2014/main" id="{CA325CB6-756B-4082-9843-7EEC2E79D4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2130" y="4006171"/>
            <a:ext cx="6576630" cy="2530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2866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7021650-1C21-411A-8FAC-412D39864A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514" y="0"/>
            <a:ext cx="11669486" cy="1325563"/>
          </a:xfrm>
        </p:spPr>
        <p:txBody>
          <a:bodyPr>
            <a:normAutofit/>
          </a:bodyPr>
          <a:lstStyle/>
          <a:p>
            <a:r>
              <a:rPr lang="cs-CZ" sz="6000" b="1" dirty="0"/>
              <a:t>SO</a:t>
            </a:r>
            <a:r>
              <a:rPr lang="cs-CZ" sz="6000" b="1" baseline="-25000" dirty="0"/>
              <a:t>2 (stopové)</a:t>
            </a:r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E35A6EA5-57FD-402C-89D5-2055AD9EC2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281" y="1253331"/>
            <a:ext cx="10515600" cy="4351338"/>
          </a:xfrm>
        </p:spPr>
        <p:txBody>
          <a:bodyPr/>
          <a:lstStyle/>
          <a:p>
            <a:r>
              <a:rPr lang="cs-CZ" dirty="0"/>
              <a:t>Reaktivní plyn → ovlivnění změnou chemismu, přímý vliv slabý </a:t>
            </a:r>
          </a:p>
          <a:p>
            <a:r>
              <a:rPr lang="cs-CZ" b="1" dirty="0"/>
              <a:t>Vysoké</a:t>
            </a:r>
            <a:r>
              <a:rPr lang="cs-CZ" dirty="0"/>
              <a:t> → H₂SO₃ → snížení pH vody → narušení metabolismu → snížení příjmu potravy a zpomalení vývoje; změna chemického složení tkání rostlin → změna kvality pro hmyz</a:t>
            </a:r>
          </a:p>
          <a:p>
            <a:pPr lvl="1"/>
            <a:r>
              <a:rPr lang="cs-CZ" dirty="0"/>
              <a:t>Adaptace hmyzu: regulace pH, vyšší hladiny enzymů neutralizujících ROS</a:t>
            </a:r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FB33B9EB-FA8C-4EB0-95FB-DC32D131D8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6486" y="1"/>
            <a:ext cx="3185514" cy="1708220"/>
          </a:xfrm>
          <a:prstGeom prst="rect">
            <a:avLst/>
          </a:prstGeom>
        </p:spPr>
      </p:pic>
      <p:pic>
        <p:nvPicPr>
          <p:cNvPr id="5" name="Obrázek 4">
            <a:extLst>
              <a:ext uri="{FF2B5EF4-FFF2-40B4-BE49-F238E27FC236}">
                <a16:creationId xmlns:a16="http://schemas.microsoft.com/office/drawing/2014/main" id="{4A9F2029-FDB1-411D-B86B-FEF7E1D261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644" y="3866147"/>
            <a:ext cx="8090670" cy="2752070"/>
          </a:xfrm>
          <a:prstGeom prst="rect">
            <a:avLst/>
          </a:prstGeom>
        </p:spPr>
      </p:pic>
      <p:pic>
        <p:nvPicPr>
          <p:cNvPr id="6" name="Obrázek 5">
            <a:extLst>
              <a:ext uri="{FF2B5EF4-FFF2-40B4-BE49-F238E27FC236}">
                <a16:creationId xmlns:a16="http://schemas.microsoft.com/office/drawing/2014/main" id="{B97F782F-431A-4002-8EED-C790EF511D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7620" y="3866147"/>
            <a:ext cx="3777736" cy="1989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5390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7021650-1C21-411A-8FAC-412D39864A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514" y="0"/>
            <a:ext cx="11669486" cy="1325563"/>
          </a:xfrm>
        </p:spPr>
        <p:txBody>
          <a:bodyPr>
            <a:normAutofit/>
          </a:bodyPr>
          <a:lstStyle/>
          <a:p>
            <a:r>
              <a:rPr lang="cs-CZ" sz="6000" b="1" dirty="0"/>
              <a:t>NH</a:t>
            </a:r>
            <a:r>
              <a:rPr lang="cs-CZ" sz="6000" b="1" baseline="-25000" dirty="0"/>
              <a:t>3 (stopové)</a:t>
            </a:r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E35A6EA5-57FD-402C-89D5-2055AD9EC2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280" y="1253331"/>
            <a:ext cx="11022205" cy="4351338"/>
          </a:xfrm>
        </p:spPr>
        <p:txBody>
          <a:bodyPr/>
          <a:lstStyle/>
          <a:p>
            <a:r>
              <a:rPr lang="cs-CZ" dirty="0"/>
              <a:t>Toxická sloučenina, vedlejší produkt metabolismu dusíku</a:t>
            </a:r>
          </a:p>
          <a:p>
            <a:r>
              <a:rPr lang="cs-CZ" dirty="0"/>
              <a:t>Vliv přímý (toxicita), nepřímý (změna chemismu vody)</a:t>
            </a:r>
          </a:p>
          <a:p>
            <a:r>
              <a:rPr lang="cs-CZ" b="1" dirty="0"/>
              <a:t>Nízké</a:t>
            </a:r>
            <a:r>
              <a:rPr lang="cs-CZ" dirty="0"/>
              <a:t> → Využití rostlinami a mikroby jako zdroj dusíku → růst primárních producentů → vyšší dostupnost potravy pro hmyz; většina ve formě NH₄⁺ který je méně toxický</a:t>
            </a:r>
          </a:p>
        </p:txBody>
      </p:sp>
      <p:pic>
        <p:nvPicPr>
          <p:cNvPr id="1026" name="Picture 2" descr="Ammonia - American Chemical Society">
            <a:extLst>
              <a:ext uri="{FF2B5EF4-FFF2-40B4-BE49-F238E27FC236}">
                <a16:creationId xmlns:a16="http://schemas.microsoft.com/office/drawing/2014/main" id="{3DC914B6-BD66-4D02-88C9-13AB8CC4B0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0246" y="0"/>
            <a:ext cx="2551753" cy="1939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Obrázek 4">
            <a:extLst>
              <a:ext uri="{FF2B5EF4-FFF2-40B4-BE49-F238E27FC236}">
                <a16:creationId xmlns:a16="http://schemas.microsoft.com/office/drawing/2014/main" id="{8732EB86-9011-494A-85FB-0292BCABB6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766" y="4452217"/>
            <a:ext cx="5971234" cy="2164656"/>
          </a:xfrm>
          <a:prstGeom prst="rect">
            <a:avLst/>
          </a:prstGeom>
        </p:spPr>
      </p:pic>
      <p:pic>
        <p:nvPicPr>
          <p:cNvPr id="7" name="Obrázek 6">
            <a:extLst>
              <a:ext uri="{FF2B5EF4-FFF2-40B4-BE49-F238E27FC236}">
                <a16:creationId xmlns:a16="http://schemas.microsoft.com/office/drawing/2014/main" id="{662AA902-E697-46A6-917D-96A88F6948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1822" y="3137777"/>
            <a:ext cx="5707663" cy="1780892"/>
          </a:xfrm>
          <a:prstGeom prst="rect">
            <a:avLst/>
          </a:prstGeom>
        </p:spPr>
      </p:pic>
      <p:pic>
        <p:nvPicPr>
          <p:cNvPr id="8" name="Obrázek 7">
            <a:extLst>
              <a:ext uri="{FF2B5EF4-FFF2-40B4-BE49-F238E27FC236}">
                <a16:creationId xmlns:a16="http://schemas.microsoft.com/office/drawing/2014/main" id="{28D2EA7B-3744-4732-93DD-EF108E3FBE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0765" y="5011097"/>
            <a:ext cx="5707663" cy="1548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5826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7021650-1C21-411A-8FAC-412D39864A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514" y="0"/>
            <a:ext cx="11669486" cy="1325563"/>
          </a:xfrm>
        </p:spPr>
        <p:txBody>
          <a:bodyPr>
            <a:normAutofit/>
          </a:bodyPr>
          <a:lstStyle/>
          <a:p>
            <a:r>
              <a:rPr lang="cs-CZ" sz="6000" b="1" dirty="0"/>
              <a:t>NH</a:t>
            </a:r>
            <a:r>
              <a:rPr lang="cs-CZ" sz="6000" b="1" baseline="-25000" dirty="0"/>
              <a:t>3 (stopové)</a:t>
            </a:r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E35A6EA5-57FD-402C-89D5-2055AD9EC2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280" y="1253331"/>
            <a:ext cx="11022205" cy="4351338"/>
          </a:xfrm>
        </p:spPr>
        <p:txBody>
          <a:bodyPr/>
          <a:lstStyle/>
          <a:p>
            <a:r>
              <a:rPr lang="cs-CZ" b="1" dirty="0"/>
              <a:t>Vysoké</a:t>
            </a:r>
            <a:r>
              <a:rPr lang="cs-CZ" dirty="0"/>
              <a:t> → výrazně toxický, narušení osmoregulace, poškození žaber, oxidační stres → nižší příjem potravy, snížení přežívání u komárů; oxidace vede ke spotřebě kyslíku → hypoxie + změna složení </a:t>
            </a:r>
            <a:r>
              <a:rPr lang="cs-CZ" dirty="0" err="1"/>
              <a:t>mikrobiomů</a:t>
            </a:r>
            <a:r>
              <a:rPr lang="cs-CZ" dirty="0"/>
              <a:t> → snížení biodiverzity</a:t>
            </a:r>
          </a:p>
          <a:p>
            <a:pPr lvl="1"/>
            <a:r>
              <a:rPr lang="cs-CZ" dirty="0"/>
              <a:t>Adaptace hmyzu: mechanismy osmoregulace k vylučování nadbytku, regulace iontové rovnováhy pomocí speciálních orgánů v trávicím traktu a žábrech (vážky)</a:t>
            </a:r>
          </a:p>
        </p:txBody>
      </p:sp>
      <p:pic>
        <p:nvPicPr>
          <p:cNvPr id="1026" name="Picture 2" descr="Ammonia - American Chemical Society">
            <a:extLst>
              <a:ext uri="{FF2B5EF4-FFF2-40B4-BE49-F238E27FC236}">
                <a16:creationId xmlns:a16="http://schemas.microsoft.com/office/drawing/2014/main" id="{3DC914B6-BD66-4D02-88C9-13AB8CC4B0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9032" y="0"/>
            <a:ext cx="1941093" cy="1475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Obrázek 3">
            <a:extLst>
              <a:ext uri="{FF2B5EF4-FFF2-40B4-BE49-F238E27FC236}">
                <a16:creationId xmlns:a16="http://schemas.microsoft.com/office/drawing/2014/main" id="{AB97AD19-7DFE-46DE-A969-647BA70BFF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371845"/>
            <a:ext cx="9272443" cy="1486155"/>
          </a:xfrm>
          <a:prstGeom prst="rect">
            <a:avLst/>
          </a:prstGeom>
        </p:spPr>
      </p:pic>
      <p:pic>
        <p:nvPicPr>
          <p:cNvPr id="3074" name="Picture 2" descr="Vážka žlutavá (Sympetrum flaveolum) – Vážky">
            <a:extLst>
              <a:ext uri="{FF2B5EF4-FFF2-40B4-BE49-F238E27FC236}">
                <a16:creationId xmlns:a16="http://schemas.microsoft.com/office/drawing/2014/main" id="{4C4042B4-0121-4B61-A015-C7E2D4F8F5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7660" y="3665336"/>
            <a:ext cx="3440014" cy="2320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Obrázek 6">
            <a:extLst>
              <a:ext uri="{FF2B5EF4-FFF2-40B4-BE49-F238E27FC236}">
                <a16:creationId xmlns:a16="http://schemas.microsoft.com/office/drawing/2014/main" id="{9A7E2B09-CF7B-4682-B7CB-4CF0F89F99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20773" y="3633252"/>
            <a:ext cx="6591871" cy="2171888"/>
          </a:xfrm>
          <a:prstGeom prst="rect">
            <a:avLst/>
          </a:prstGeom>
        </p:spPr>
      </p:pic>
      <p:pic>
        <p:nvPicPr>
          <p:cNvPr id="3076" name="Picture 4" descr="Pesquisadores criam primeira colônia, em laboratório, de mosquitos  Nyssorhynchus darlingi, principal vetor de malária na Amazônia - Fiocruz  Rondônia">
            <a:extLst>
              <a:ext uri="{FF2B5EF4-FFF2-40B4-BE49-F238E27FC236}">
                <a16:creationId xmlns:a16="http://schemas.microsoft.com/office/drawing/2014/main" id="{B93D67F2-9557-4880-85CC-80471CCE8D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-206475" y="3886029"/>
            <a:ext cx="2029933" cy="1528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0777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7021650-1C21-411A-8FAC-412D39864A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514" y="0"/>
            <a:ext cx="11669486" cy="1325563"/>
          </a:xfrm>
        </p:spPr>
        <p:txBody>
          <a:bodyPr>
            <a:normAutofit/>
          </a:bodyPr>
          <a:lstStyle/>
          <a:p>
            <a:r>
              <a:rPr lang="cs-CZ" sz="6000" b="1" dirty="0"/>
              <a:t>N</a:t>
            </a:r>
            <a:r>
              <a:rPr lang="cs-CZ" sz="6000" b="1" baseline="-25000" dirty="0"/>
              <a:t>2 (78 %)</a:t>
            </a:r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E35A6EA5-57FD-402C-89D5-2055AD9EC2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281" y="1253331"/>
            <a:ext cx="10515600" cy="4351338"/>
          </a:xfrm>
        </p:spPr>
        <p:txBody>
          <a:bodyPr/>
          <a:lstStyle/>
          <a:p>
            <a:r>
              <a:rPr lang="cs-CZ" dirty="0"/>
              <a:t>Nemá přímý účinek, inertní, nepřímá role v ovlivnění dostupnosti živin </a:t>
            </a:r>
          </a:p>
          <a:p>
            <a:r>
              <a:rPr lang="cs-CZ" b="1" dirty="0"/>
              <a:t>Vysoké</a:t>
            </a:r>
            <a:r>
              <a:rPr lang="cs-CZ" dirty="0"/>
              <a:t> (</a:t>
            </a:r>
            <a:r>
              <a:rPr lang="cs-CZ" dirty="0" err="1"/>
              <a:t>eutrofie</a:t>
            </a:r>
            <a:r>
              <a:rPr lang="cs-CZ" dirty="0"/>
              <a:t>) → Eutrofizace vody → Snížení O</a:t>
            </a:r>
            <a:r>
              <a:rPr lang="cs-CZ" baseline="-25000" dirty="0"/>
              <a:t>2</a:t>
            </a:r>
            <a:r>
              <a:rPr lang="cs-CZ" dirty="0"/>
              <a:t>; změna rovnováhy a stability plynů v plastronu (neznámé, dusík běžně slouží ke stabilizaci bubliny → podpora difuze O</a:t>
            </a:r>
            <a:r>
              <a:rPr lang="cs-CZ" baseline="-25000" dirty="0"/>
              <a:t>2</a:t>
            </a:r>
            <a:r>
              <a:rPr lang="cs-CZ" dirty="0"/>
              <a:t> a delší doba ponoru?);</a:t>
            </a:r>
          </a:p>
          <a:p>
            <a:pPr lvl="1"/>
            <a:r>
              <a:rPr lang="cs-CZ" dirty="0"/>
              <a:t>Adaptace hmyzu: </a:t>
            </a:r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F572547B-76F0-4A21-A336-B64482EF77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4545" b="34229"/>
          <a:stretch/>
        </p:blipFill>
        <p:spPr>
          <a:xfrm>
            <a:off x="8181474" y="0"/>
            <a:ext cx="4010526" cy="1252342"/>
          </a:xfrm>
          <a:prstGeom prst="rect">
            <a:avLst/>
          </a:prstGeom>
        </p:spPr>
      </p:pic>
      <p:pic>
        <p:nvPicPr>
          <p:cNvPr id="4" name="Obrázek 3">
            <a:extLst>
              <a:ext uri="{FF2B5EF4-FFF2-40B4-BE49-F238E27FC236}">
                <a16:creationId xmlns:a16="http://schemas.microsoft.com/office/drawing/2014/main" id="{BDF3E7B9-4437-4707-8723-A7AAF2A8F3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8905" y="4710527"/>
            <a:ext cx="6288505" cy="2147473"/>
          </a:xfrm>
          <a:prstGeom prst="rect">
            <a:avLst/>
          </a:prstGeom>
        </p:spPr>
      </p:pic>
      <p:pic>
        <p:nvPicPr>
          <p:cNvPr id="6" name="Obrázek 5">
            <a:extLst>
              <a:ext uri="{FF2B5EF4-FFF2-40B4-BE49-F238E27FC236}">
                <a16:creationId xmlns:a16="http://schemas.microsoft.com/office/drawing/2014/main" id="{DA6EBB43-7202-4321-8541-0B0D8EA755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523296"/>
            <a:ext cx="3721768" cy="3334704"/>
          </a:xfrm>
          <a:prstGeom prst="rect">
            <a:avLst/>
          </a:prstGeom>
        </p:spPr>
      </p:pic>
      <p:pic>
        <p:nvPicPr>
          <p:cNvPr id="7" name="Obrázek 6">
            <a:extLst>
              <a:ext uri="{FF2B5EF4-FFF2-40B4-BE49-F238E27FC236}">
                <a16:creationId xmlns:a16="http://schemas.microsoft.com/office/drawing/2014/main" id="{93E7E2D7-5CA9-433E-88FC-A87E3F1066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5158" y="3023185"/>
            <a:ext cx="6288505" cy="1687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1681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7021650-1C21-411A-8FAC-412D39864A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514" y="0"/>
            <a:ext cx="11669486" cy="1325563"/>
          </a:xfrm>
        </p:spPr>
        <p:txBody>
          <a:bodyPr>
            <a:normAutofit/>
          </a:bodyPr>
          <a:lstStyle/>
          <a:p>
            <a:r>
              <a:rPr lang="cs-CZ" sz="6000" b="1" dirty="0"/>
              <a:t>O</a:t>
            </a:r>
            <a:r>
              <a:rPr lang="cs-CZ" sz="6000" b="1" baseline="-25000" dirty="0"/>
              <a:t>2 (21 %)</a:t>
            </a:r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E35A6EA5-57FD-402C-89D5-2055AD9EC2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281" y="1253331"/>
            <a:ext cx="11143666" cy="4351338"/>
          </a:xfrm>
        </p:spPr>
        <p:txBody>
          <a:bodyPr/>
          <a:lstStyle/>
          <a:p>
            <a:r>
              <a:rPr lang="cs-CZ" dirty="0"/>
              <a:t>Rozpuštěný je zásadní pro přežití. </a:t>
            </a:r>
          </a:p>
          <a:p>
            <a:r>
              <a:rPr lang="cs-CZ" b="1" dirty="0"/>
              <a:t>Nízké </a:t>
            </a:r>
            <a:r>
              <a:rPr lang="cs-CZ" dirty="0"/>
              <a:t>(hypoxie) → asfyxie, snížená aktivita, snížení pohyblivosti, omezení krmení, zpomalení růstu, až úhyn</a:t>
            </a:r>
          </a:p>
          <a:p>
            <a:pPr lvl="1"/>
            <a:r>
              <a:rPr lang="cs-CZ" dirty="0"/>
              <a:t>Adaptace hmyzu: zvýšení ventilačních pohybů (jepice), přesun do oblasti s vyšší </a:t>
            </a:r>
            <a:r>
              <a:rPr lang="cs-CZ" dirty="0" err="1"/>
              <a:t>konc</a:t>
            </a:r>
            <a:r>
              <a:rPr lang="cs-CZ" dirty="0"/>
              <a:t>. O</a:t>
            </a:r>
            <a:r>
              <a:rPr lang="cs-CZ" baseline="-25000" dirty="0"/>
              <a:t>2</a:t>
            </a:r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18D89506-45E7-4330-BB52-587F892E1E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298" b="26001"/>
          <a:stretch/>
        </p:blipFill>
        <p:spPr>
          <a:xfrm>
            <a:off x="8812404" y="0"/>
            <a:ext cx="3379596" cy="1470681"/>
          </a:xfrm>
          <a:prstGeom prst="rect">
            <a:avLst/>
          </a:prstGeom>
        </p:spPr>
      </p:pic>
      <p:pic>
        <p:nvPicPr>
          <p:cNvPr id="5" name="Obrázek 4">
            <a:extLst>
              <a:ext uri="{FF2B5EF4-FFF2-40B4-BE49-F238E27FC236}">
                <a16:creationId xmlns:a16="http://schemas.microsoft.com/office/drawing/2014/main" id="{5CDBE422-8065-42EF-ABA5-30E1A2405F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90" y="3429000"/>
            <a:ext cx="5498872" cy="1774990"/>
          </a:xfrm>
          <a:prstGeom prst="rect">
            <a:avLst/>
          </a:prstGeom>
        </p:spPr>
      </p:pic>
      <p:pic>
        <p:nvPicPr>
          <p:cNvPr id="6" name="Obrázek 5">
            <a:extLst>
              <a:ext uri="{FF2B5EF4-FFF2-40B4-BE49-F238E27FC236}">
                <a16:creationId xmlns:a16="http://schemas.microsoft.com/office/drawing/2014/main" id="{12D1B88B-C897-4B56-AECE-585211FD9AC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7087"/>
          <a:stretch/>
        </p:blipFill>
        <p:spPr>
          <a:xfrm>
            <a:off x="1" y="4993128"/>
            <a:ext cx="5374104" cy="1864871"/>
          </a:xfrm>
          <a:prstGeom prst="rect">
            <a:avLst/>
          </a:prstGeom>
        </p:spPr>
      </p:pic>
      <p:pic>
        <p:nvPicPr>
          <p:cNvPr id="7" name="Obrázek 6">
            <a:extLst>
              <a:ext uri="{FF2B5EF4-FFF2-40B4-BE49-F238E27FC236}">
                <a16:creationId xmlns:a16="http://schemas.microsoft.com/office/drawing/2014/main" id="{447606F3-5442-4709-BE17-74F9524AE23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6505"/>
          <a:stretch/>
        </p:blipFill>
        <p:spPr>
          <a:xfrm>
            <a:off x="7106653" y="3379740"/>
            <a:ext cx="4884821" cy="1613388"/>
          </a:xfrm>
          <a:prstGeom prst="rect">
            <a:avLst/>
          </a:prstGeom>
        </p:spPr>
      </p:pic>
      <p:pic>
        <p:nvPicPr>
          <p:cNvPr id="8" name="Obrázek 7">
            <a:extLst>
              <a:ext uri="{FF2B5EF4-FFF2-40B4-BE49-F238E27FC236}">
                <a16:creationId xmlns:a16="http://schemas.microsoft.com/office/drawing/2014/main" id="{1AEF4B3B-357F-4756-A98B-D903007783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75676" y="5454316"/>
            <a:ext cx="4815798" cy="1403683"/>
          </a:xfrm>
          <a:prstGeom prst="rect">
            <a:avLst/>
          </a:prstGeom>
        </p:spPr>
      </p:pic>
      <p:pic>
        <p:nvPicPr>
          <p:cNvPr id="10" name="Obrázek 9">
            <a:extLst>
              <a:ext uri="{FF2B5EF4-FFF2-40B4-BE49-F238E27FC236}">
                <a16:creationId xmlns:a16="http://schemas.microsoft.com/office/drawing/2014/main" id="{C9DB108F-9023-48D9-99E6-E94A5C0131D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49593" y="3860463"/>
            <a:ext cx="1712549" cy="2687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7392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Obrázek 10">
            <a:extLst>
              <a:ext uri="{FF2B5EF4-FFF2-40B4-BE49-F238E27FC236}">
                <a16:creationId xmlns:a16="http://schemas.microsoft.com/office/drawing/2014/main" id="{9A8EAAAB-AFB3-4C4C-BF30-35801238ED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862" b="30135"/>
          <a:stretch/>
        </p:blipFill>
        <p:spPr>
          <a:xfrm>
            <a:off x="2133600" y="4009626"/>
            <a:ext cx="3962400" cy="1261713"/>
          </a:xfrm>
          <a:prstGeom prst="rect">
            <a:avLst/>
          </a:prstGeo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B7021650-1C21-411A-8FAC-412D39864A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514" y="0"/>
            <a:ext cx="11669486" cy="1325563"/>
          </a:xfrm>
        </p:spPr>
        <p:txBody>
          <a:bodyPr>
            <a:normAutofit/>
          </a:bodyPr>
          <a:lstStyle/>
          <a:p>
            <a:r>
              <a:rPr lang="cs-CZ" sz="6000" b="1" dirty="0"/>
              <a:t>O</a:t>
            </a:r>
            <a:r>
              <a:rPr lang="cs-CZ" sz="6000" b="1" baseline="-25000" dirty="0"/>
              <a:t>2 (21 %)</a:t>
            </a:r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E35A6EA5-57FD-402C-89D5-2055AD9EC2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281" y="1253331"/>
            <a:ext cx="11143666" cy="4351338"/>
          </a:xfrm>
        </p:spPr>
        <p:txBody>
          <a:bodyPr/>
          <a:lstStyle/>
          <a:p>
            <a:r>
              <a:rPr lang="cs-CZ" dirty="0"/>
              <a:t>Rozpuštěný je zásadní pro přežití. </a:t>
            </a:r>
          </a:p>
          <a:p>
            <a:r>
              <a:rPr lang="cs-CZ" b="1" dirty="0"/>
              <a:t>Nízké </a:t>
            </a:r>
            <a:r>
              <a:rPr lang="cs-CZ" dirty="0"/>
              <a:t>(hypoxie) → asfyxie, snížená aktivita, snížení pohyblivosti, omezení krmení, zpomalení růstu, až úhyn</a:t>
            </a:r>
          </a:p>
          <a:p>
            <a:pPr lvl="1"/>
            <a:r>
              <a:rPr lang="cs-CZ" dirty="0"/>
              <a:t>Adaptace hmyzu: zvýšení objemu žaber nebo tracheálních trubic, vzduchový film na povrchu těla (plastron); přechod na anaerobní </a:t>
            </a:r>
            <a:r>
              <a:rPr lang="cs-CZ" dirty="0" err="1"/>
              <a:t>metab</a:t>
            </a:r>
            <a:r>
              <a:rPr lang="cs-CZ" dirty="0"/>
              <a:t>. (krátkodobý, neúčinný → akumulace laktátu), snížení aktivity (a tím metabolismu)</a:t>
            </a:r>
          </a:p>
          <a:p>
            <a:pPr lvl="1"/>
            <a:r>
              <a:rPr lang="cs-CZ" dirty="0"/>
              <a:t>Larvy pakomárů → hemoglobin</a:t>
            </a:r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18D89506-45E7-4330-BB52-587F892E1E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298" b="26001"/>
          <a:stretch/>
        </p:blipFill>
        <p:spPr>
          <a:xfrm>
            <a:off x="8812404" y="0"/>
            <a:ext cx="3379596" cy="1470681"/>
          </a:xfrm>
          <a:prstGeom prst="rect">
            <a:avLst/>
          </a:prstGeom>
        </p:spPr>
      </p:pic>
      <p:pic>
        <p:nvPicPr>
          <p:cNvPr id="9" name="Obrázek 8">
            <a:extLst>
              <a:ext uri="{FF2B5EF4-FFF2-40B4-BE49-F238E27FC236}">
                <a16:creationId xmlns:a16="http://schemas.microsoft.com/office/drawing/2014/main" id="{E6AB57FB-D407-465C-8A41-26D777FA8DD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6987"/>
          <a:stretch/>
        </p:blipFill>
        <p:spPr>
          <a:xfrm>
            <a:off x="96253" y="5271339"/>
            <a:ext cx="3641559" cy="1586661"/>
          </a:xfrm>
          <a:prstGeom prst="rect">
            <a:avLst/>
          </a:prstGeom>
        </p:spPr>
      </p:pic>
      <p:pic>
        <p:nvPicPr>
          <p:cNvPr id="10" name="Obrázek 9">
            <a:extLst>
              <a:ext uri="{FF2B5EF4-FFF2-40B4-BE49-F238E27FC236}">
                <a16:creationId xmlns:a16="http://schemas.microsoft.com/office/drawing/2014/main" id="{0F57B8A0-6623-4181-80BE-5147DB4A79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3990216"/>
            <a:ext cx="6160168" cy="2867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2120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7021650-1C21-411A-8FAC-412D39864A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514" y="0"/>
            <a:ext cx="11669486" cy="1325563"/>
          </a:xfrm>
        </p:spPr>
        <p:txBody>
          <a:bodyPr>
            <a:normAutofit/>
          </a:bodyPr>
          <a:lstStyle/>
          <a:p>
            <a:r>
              <a:rPr lang="cs-CZ" sz="6000" b="1" dirty="0"/>
              <a:t>O</a:t>
            </a:r>
            <a:r>
              <a:rPr lang="cs-CZ" sz="6000" b="1" baseline="-25000" dirty="0"/>
              <a:t>2 (21 %)</a:t>
            </a:r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E35A6EA5-57FD-402C-89D5-2055AD9EC2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2514" y="1253331"/>
            <a:ext cx="11316560" cy="4351338"/>
          </a:xfrm>
        </p:spPr>
        <p:txBody>
          <a:bodyPr/>
          <a:lstStyle/>
          <a:p>
            <a:r>
              <a:rPr lang="cs-CZ" dirty="0"/>
              <a:t>Rozpuštěný je zásadní pro přežití. </a:t>
            </a:r>
          </a:p>
          <a:p>
            <a:r>
              <a:rPr lang="cs-CZ" b="1" dirty="0"/>
              <a:t>Vysoké</a:t>
            </a:r>
            <a:r>
              <a:rPr lang="cs-CZ" dirty="0"/>
              <a:t> (</a:t>
            </a:r>
            <a:r>
              <a:rPr lang="cs-CZ" dirty="0" err="1"/>
              <a:t>hyperoxie</a:t>
            </a:r>
            <a:r>
              <a:rPr lang="cs-CZ" dirty="0"/>
              <a:t>) → přirozeně v místech s intenzivní fotosyntézou, vznikají ROS (peroxidy, radikály) → poškození proteinů, DNA,… </a:t>
            </a:r>
            <a:r>
              <a:rPr lang="cs-CZ" dirty="0" err="1"/>
              <a:t>ox</a:t>
            </a:r>
            <a:r>
              <a:rPr lang="cs-CZ" dirty="0"/>
              <a:t>. stres; dále změna pH vody → zvýšení toxicity některých látek</a:t>
            </a:r>
          </a:p>
          <a:p>
            <a:pPr lvl="1"/>
            <a:r>
              <a:rPr lang="cs-CZ" dirty="0"/>
              <a:t>Adaptace hmyzu: </a:t>
            </a:r>
            <a:r>
              <a:rPr lang="cs-CZ" b="1" dirty="0"/>
              <a:t>Rychlejší růst </a:t>
            </a:r>
            <a:r>
              <a:rPr lang="cs-CZ" dirty="0"/>
              <a:t>u některých druhů (vážky, ale ne švábi – zmenšení tracheálního systému) → lepší zásobení tkání nebo únik před toxicitou?; </a:t>
            </a:r>
            <a:r>
              <a:rPr lang="cs-CZ" b="1" dirty="0" err="1"/>
              <a:t>Upregulace</a:t>
            </a:r>
            <a:r>
              <a:rPr lang="cs-CZ" b="1" dirty="0"/>
              <a:t> enzymů </a:t>
            </a:r>
            <a:r>
              <a:rPr lang="cs-CZ" dirty="0"/>
              <a:t>(</a:t>
            </a:r>
            <a:r>
              <a:rPr lang="cs-CZ" dirty="0" err="1"/>
              <a:t>superoxiddismutáza</a:t>
            </a:r>
            <a:r>
              <a:rPr lang="cs-CZ" dirty="0"/>
              <a:t>, kataláza), snížení aktivity</a:t>
            </a:r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18D89506-45E7-4330-BB52-587F892E1E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298" b="26001"/>
          <a:stretch/>
        </p:blipFill>
        <p:spPr>
          <a:xfrm>
            <a:off x="8812404" y="0"/>
            <a:ext cx="3379596" cy="1470681"/>
          </a:xfrm>
          <a:prstGeom prst="rect">
            <a:avLst/>
          </a:prstGeom>
        </p:spPr>
      </p:pic>
      <p:pic>
        <p:nvPicPr>
          <p:cNvPr id="6" name="Obrázek 5">
            <a:extLst>
              <a:ext uri="{FF2B5EF4-FFF2-40B4-BE49-F238E27FC236}">
                <a16:creationId xmlns:a16="http://schemas.microsoft.com/office/drawing/2014/main" id="{284D87E3-AD7B-4AD4-9C94-6DD7E93811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54" y="4728546"/>
            <a:ext cx="5225692" cy="2129454"/>
          </a:xfrm>
          <a:prstGeom prst="rect">
            <a:avLst/>
          </a:prstGeom>
        </p:spPr>
      </p:pic>
      <p:pic>
        <p:nvPicPr>
          <p:cNvPr id="7" name="Obrázek 6">
            <a:extLst>
              <a:ext uri="{FF2B5EF4-FFF2-40B4-BE49-F238E27FC236}">
                <a16:creationId xmlns:a16="http://schemas.microsoft.com/office/drawing/2014/main" id="{562FF680-A61C-49CC-A694-D438F21337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5013" y="4451931"/>
            <a:ext cx="4679430" cy="2406069"/>
          </a:xfrm>
          <a:prstGeom prst="rect">
            <a:avLst/>
          </a:prstGeom>
        </p:spPr>
      </p:pic>
      <p:pic>
        <p:nvPicPr>
          <p:cNvPr id="8" name="Obrázek 7">
            <a:extLst>
              <a:ext uri="{FF2B5EF4-FFF2-40B4-BE49-F238E27FC236}">
                <a16:creationId xmlns:a16="http://schemas.microsoft.com/office/drawing/2014/main" id="{61B9905A-7EDA-4054-8997-958C5FEBC9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75494" y="3989400"/>
            <a:ext cx="1716505" cy="286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9343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BC3F911-71CF-4411-8CDA-B4C24C6E3F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9056" y="18256"/>
            <a:ext cx="9353862" cy="1325563"/>
          </a:xfrm>
        </p:spPr>
        <p:txBody>
          <a:bodyPr>
            <a:normAutofit/>
          </a:bodyPr>
          <a:lstStyle/>
          <a:p>
            <a:r>
              <a:rPr lang="cs-CZ" sz="4800" b="1" dirty="0"/>
              <a:t>Vývoj hmyzu – giganti</a:t>
            </a:r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29E83984-E959-42B0-97C8-E2E9527980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2509" y="1343819"/>
            <a:ext cx="11344689" cy="4982030"/>
          </a:xfrm>
        </p:spPr>
        <p:txBody>
          <a:bodyPr>
            <a:normAutofit/>
          </a:bodyPr>
          <a:lstStyle/>
          <a:p>
            <a:pPr lvl="0">
              <a:buSzPct val="45000"/>
              <a:buFont typeface="StarSymbol"/>
              <a:buChar char="●"/>
            </a:pPr>
            <a:r>
              <a:rPr lang="cs-CZ" b="1" dirty="0" err="1"/>
              <a:t>Meganisoptera</a:t>
            </a:r>
            <a:r>
              <a:rPr lang="cs-CZ" dirty="0"/>
              <a:t> (</a:t>
            </a:r>
            <a:r>
              <a:rPr lang="cs-CZ" dirty="0" err="1"/>
              <a:t>Protodonata</a:t>
            </a:r>
            <a:r>
              <a:rPr lang="cs-CZ" dirty="0"/>
              <a:t>): Karbon (305–299 mil.), draví</a:t>
            </a:r>
          </a:p>
          <a:p>
            <a:pPr lvl="0">
              <a:buSzPct val="45000"/>
              <a:buFont typeface="StarSymbol"/>
              <a:buChar char="●"/>
            </a:pPr>
            <a:r>
              <a:rPr lang="cs-CZ" i="1" dirty="0" err="1"/>
              <a:t>Meganeura</a:t>
            </a:r>
            <a:r>
              <a:rPr lang="cs-CZ" i="1" dirty="0"/>
              <a:t> </a:t>
            </a:r>
            <a:r>
              <a:rPr lang="cs-CZ" i="1" dirty="0" err="1"/>
              <a:t>monyi</a:t>
            </a:r>
            <a:endParaRPr lang="cs-CZ" i="1" dirty="0"/>
          </a:p>
          <a:p>
            <a:pPr lvl="1">
              <a:buSzPct val="45000"/>
              <a:buFont typeface="StarSymbol"/>
              <a:buChar char="●"/>
            </a:pPr>
            <a:r>
              <a:rPr lang="cs-CZ" dirty="0"/>
              <a:t>Rozpětí 65–75 cm (sokol), výskyt i  v ČR, pralesní vodní plochy, 80. léta 19. století</a:t>
            </a:r>
          </a:p>
          <a:p>
            <a:pPr lvl="0">
              <a:buSzPct val="45000"/>
              <a:buFont typeface="StarSymbol"/>
              <a:buChar char="●"/>
            </a:pPr>
            <a:endParaRPr lang="cs-CZ" dirty="0"/>
          </a:p>
          <a:p>
            <a:endParaRPr lang="cs-CZ" dirty="0"/>
          </a:p>
        </p:txBody>
      </p:sp>
      <p:pic>
        <p:nvPicPr>
          <p:cNvPr id="8" name="Picture 4" descr="Výsledek obrázku pro Meganeura monyi">
            <a:hlinkClick r:id="rId3"/>
            <a:extLst>
              <a:ext uri="{FF2B5EF4-FFF2-40B4-BE49-F238E27FC236}">
                <a16:creationId xmlns:a16="http://schemas.microsoft.com/office/drawing/2014/main" id="{60CD3A36-B421-421C-B82F-9409814342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96" y="2784824"/>
            <a:ext cx="5608319" cy="3966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2" descr="Detailní Záběr Krásné Červené Žluté Květiny — Stock Fotografie ©  Tuchong-Microstock5 #519928044">
            <a:extLst>
              <a:ext uri="{FF2B5EF4-FFF2-40B4-BE49-F238E27FC236}">
                <a16:creationId xmlns:a16="http://schemas.microsoft.com/office/drawing/2014/main" id="{85B2D365-F56B-451E-B1B6-FAEFE4EE869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cs-CZ"/>
          </a:p>
        </p:txBody>
      </p:sp>
      <p:pic>
        <p:nvPicPr>
          <p:cNvPr id="14340" name="Picture 4" descr="Meganeura monyi - Wikidata">
            <a:extLst>
              <a:ext uri="{FF2B5EF4-FFF2-40B4-BE49-F238E27FC236}">
                <a16:creationId xmlns:a16="http://schemas.microsoft.com/office/drawing/2014/main" id="{6B24AECB-511A-4980-9080-72571E78AF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2268" y="2784823"/>
            <a:ext cx="6303756" cy="3966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40109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BC3F911-71CF-4411-8CDA-B4C24C6E3F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9056" y="18256"/>
            <a:ext cx="9353862" cy="1325563"/>
          </a:xfrm>
        </p:spPr>
        <p:txBody>
          <a:bodyPr>
            <a:normAutofit/>
          </a:bodyPr>
          <a:lstStyle/>
          <a:p>
            <a:r>
              <a:rPr lang="cs-CZ" sz="4800" b="1" dirty="0"/>
              <a:t>Vývoj hmyzu – giganti</a:t>
            </a:r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29E83984-E959-42B0-97C8-E2E9527980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2510" y="1343819"/>
            <a:ext cx="11344689" cy="4982030"/>
          </a:xfrm>
        </p:spPr>
        <p:txBody>
          <a:bodyPr>
            <a:normAutofit/>
          </a:bodyPr>
          <a:lstStyle/>
          <a:p>
            <a:pPr lvl="0">
              <a:buSzPct val="45000"/>
              <a:buFont typeface="StarSymbol"/>
              <a:buChar char="●"/>
            </a:pPr>
            <a:r>
              <a:rPr lang="cs-CZ" i="1" dirty="0" err="1"/>
              <a:t>Meganeuropsis</a:t>
            </a:r>
            <a:r>
              <a:rPr lang="cs-CZ" i="1" dirty="0"/>
              <a:t> </a:t>
            </a:r>
            <a:r>
              <a:rPr lang="cs-CZ" i="1" dirty="0" err="1"/>
              <a:t>permiana</a:t>
            </a:r>
            <a:r>
              <a:rPr lang="cs-CZ" i="1" dirty="0"/>
              <a:t> </a:t>
            </a:r>
          </a:p>
          <a:p>
            <a:pPr lvl="1">
              <a:buSzPct val="45000"/>
              <a:buFont typeface="StarSymbol"/>
              <a:buChar char="●"/>
            </a:pPr>
            <a:r>
              <a:rPr lang="cs-CZ" dirty="0"/>
              <a:t>Ještě trošku větší (71–75 cm)</a:t>
            </a:r>
          </a:p>
          <a:p>
            <a:pPr lvl="1">
              <a:buSzPct val="45000"/>
              <a:buFont typeface="StarSymbol"/>
              <a:buChar char="●"/>
            </a:pPr>
            <a:r>
              <a:rPr lang="cs-CZ" dirty="0"/>
              <a:t>Začátek Permu (290–279 mil.)</a:t>
            </a:r>
          </a:p>
          <a:p>
            <a:pPr lvl="0">
              <a:buSzPct val="45000"/>
              <a:buFont typeface="StarSymbol"/>
              <a:buChar char="●"/>
            </a:pPr>
            <a:endParaRPr lang="cs-CZ" dirty="0"/>
          </a:p>
          <a:p>
            <a:pPr lvl="0">
              <a:buSzPct val="45000"/>
              <a:buFont typeface="StarSymbol"/>
              <a:buChar char="●"/>
            </a:pPr>
            <a:endParaRPr lang="cs-CZ" dirty="0"/>
          </a:p>
          <a:p>
            <a:endParaRPr lang="cs-CZ" dirty="0"/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D30BA835-B0FB-45BE-BF5D-0AFBCE968513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79421" y="2803336"/>
            <a:ext cx="5799640" cy="392328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3">
            <a:extLst>
              <a:ext uri="{FF2B5EF4-FFF2-40B4-BE49-F238E27FC236}">
                <a16:creationId xmlns:a16="http://schemas.microsoft.com/office/drawing/2014/main" id="{02F78E06-26E5-4432-8088-2349C8E5AD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9877" y="2803336"/>
            <a:ext cx="6244430" cy="39232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66239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BC3F911-71CF-4411-8CDA-B4C24C6E3F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9056" y="18256"/>
            <a:ext cx="9353862" cy="1325563"/>
          </a:xfrm>
        </p:spPr>
        <p:txBody>
          <a:bodyPr>
            <a:normAutofit/>
          </a:bodyPr>
          <a:lstStyle/>
          <a:p>
            <a:r>
              <a:rPr lang="cs-CZ" sz="4800" b="1" dirty="0"/>
              <a:t>Vývoj hmyzu – giganti</a:t>
            </a:r>
          </a:p>
        </p:txBody>
      </p:sp>
      <p:sp>
        <p:nvSpPr>
          <p:cNvPr id="3" name="Zástupný symbol pro obsah 2">
            <a:extLst>
              <a:ext uri="{FF2B5EF4-FFF2-40B4-BE49-F238E27FC236}">
                <a16:creationId xmlns:a16="http://schemas.microsoft.com/office/drawing/2014/main" id="{29E83984-E959-42B0-97C8-E2E9527980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3655" y="937985"/>
            <a:ext cx="11344689" cy="4982030"/>
          </a:xfrm>
        </p:spPr>
        <p:txBody>
          <a:bodyPr>
            <a:normAutofit/>
          </a:bodyPr>
          <a:lstStyle/>
          <a:p>
            <a:pPr lvl="0">
              <a:buSzPct val="45000"/>
              <a:buFont typeface="StarSymbol"/>
              <a:buChar char="●"/>
            </a:pPr>
            <a:r>
              <a:rPr lang="cs-CZ" b="1" dirty="0" err="1"/>
              <a:t>Palaeodictyoptera</a:t>
            </a:r>
            <a:endParaRPr lang="cs-CZ" b="1" dirty="0"/>
          </a:p>
          <a:p>
            <a:pPr lvl="0">
              <a:buSzPct val="45000"/>
              <a:buFont typeface="StarSymbol"/>
              <a:buChar char="●"/>
            </a:pPr>
            <a:r>
              <a:rPr lang="cs-CZ" dirty="0"/>
              <a:t>Barevní (námluvy, </a:t>
            </a:r>
            <a:r>
              <a:rPr lang="cs-CZ" dirty="0" err="1"/>
              <a:t>aposematismus</a:t>
            </a:r>
            <a:r>
              <a:rPr lang="cs-CZ" dirty="0"/>
              <a:t>), hlavně herbivorní, sací ústní ústrojí, dlouhé štěty, „</a:t>
            </a:r>
            <a:r>
              <a:rPr lang="cs-CZ" dirty="0" err="1"/>
              <a:t>prajepice</a:t>
            </a:r>
            <a:r>
              <a:rPr lang="cs-CZ" dirty="0"/>
              <a:t>“</a:t>
            </a:r>
          </a:p>
          <a:p>
            <a:pPr lvl="0">
              <a:buSzPct val="45000"/>
              <a:buFont typeface="StarSymbol"/>
              <a:buChar char="●"/>
            </a:pPr>
            <a:r>
              <a:rPr lang="cs-CZ" i="1" dirty="0" err="1"/>
              <a:t>Mazothairos</a:t>
            </a:r>
            <a:endParaRPr lang="cs-CZ" i="1" dirty="0"/>
          </a:p>
          <a:p>
            <a:pPr lvl="1">
              <a:buSzPct val="45000"/>
              <a:buFont typeface="StarSymbol"/>
              <a:buChar char="●"/>
            </a:pPr>
            <a:r>
              <a:rPr lang="cs-CZ" dirty="0"/>
              <a:t>Karbon (312–306 mil.)</a:t>
            </a:r>
          </a:p>
          <a:p>
            <a:pPr lvl="1">
              <a:buSzPct val="45000"/>
              <a:buFont typeface="StarSymbol"/>
              <a:buChar char="●"/>
            </a:pPr>
            <a:r>
              <a:rPr lang="cs-CZ" dirty="0"/>
              <a:t>56 cm rozpětí křídel</a:t>
            </a:r>
          </a:p>
          <a:p>
            <a:pPr marL="457200" lvl="1" indent="0">
              <a:buNone/>
            </a:pPr>
            <a:endParaRPr lang="cs-CZ" sz="2800" dirty="0"/>
          </a:p>
          <a:p>
            <a:endParaRPr lang="cs-CZ" dirty="0"/>
          </a:p>
        </p:txBody>
      </p:sp>
      <p:pic>
        <p:nvPicPr>
          <p:cNvPr id="11" name="Obrázek 10">
            <a:extLst>
              <a:ext uri="{FF2B5EF4-FFF2-40B4-BE49-F238E27FC236}">
                <a16:creationId xmlns:a16="http://schemas.microsoft.com/office/drawing/2014/main" id="{D2F6B462-5600-436E-9EC7-F5E922590BEB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61741" y="3668109"/>
            <a:ext cx="4512715" cy="3087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114DDCFC-C1EC-4926-98E4-20F32F4C74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3938" y="3668109"/>
            <a:ext cx="4631327" cy="3087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Zástupný symbol pro obsah 2">
            <a:extLst>
              <a:ext uri="{FF2B5EF4-FFF2-40B4-BE49-F238E27FC236}">
                <a16:creationId xmlns:a16="http://schemas.microsoft.com/office/drawing/2014/main" id="{2C8AC619-6692-49DF-A1BF-59D24491E6AD}"/>
              </a:ext>
            </a:extLst>
          </p:cNvPr>
          <p:cNvSpPr txBox="1">
            <a:spLocks/>
          </p:cNvSpPr>
          <p:nvPr/>
        </p:nvSpPr>
        <p:spPr>
          <a:xfrm>
            <a:off x="6349191" y="2468586"/>
            <a:ext cx="3907381" cy="20679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SzPct val="45000"/>
              <a:buFont typeface="StarSymbol"/>
              <a:buChar char="●"/>
            </a:pPr>
            <a:r>
              <a:rPr lang="cs-CZ" i="1" dirty="0" err="1"/>
              <a:t>Dunbaria</a:t>
            </a:r>
            <a:r>
              <a:rPr lang="cs-CZ" i="1" dirty="0"/>
              <a:t> </a:t>
            </a:r>
            <a:r>
              <a:rPr lang="cs-CZ" i="1" dirty="0" err="1"/>
              <a:t>fascipennis</a:t>
            </a:r>
            <a:endParaRPr lang="cs-CZ" i="1" dirty="0"/>
          </a:p>
          <a:p>
            <a:pPr lvl="1">
              <a:buSzPct val="45000"/>
              <a:buFont typeface="StarSymbol"/>
              <a:buChar char="●"/>
            </a:pPr>
            <a:r>
              <a:rPr lang="cs-CZ" dirty="0"/>
              <a:t>55 cm + štěty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cs-CZ" sz="2800" dirty="0"/>
          </a:p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4148889562"/>
      </p:ext>
    </p:extLst>
  </p:cSld>
  <p:clrMapOvr>
    <a:masterClrMapping/>
  </p:clrMapOvr>
</p:sld>
</file>

<file path=ppt/theme/theme1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333</TotalTime>
  <Words>1429</Words>
  <Application>Microsoft Office PowerPoint</Application>
  <PresentationFormat>Širokoúhlá obrazovka</PresentationFormat>
  <Paragraphs>115</Paragraphs>
  <Slides>26</Slides>
  <Notes>4</Notes>
  <HiddenSlides>0</HiddenSlides>
  <MMClips>0</MMClips>
  <ScaleCrop>false</ScaleCrop>
  <HeadingPairs>
    <vt:vector size="6" baseType="variant">
      <vt:variant>
        <vt:lpstr>Použitá písma</vt:lpstr>
      </vt:variant>
      <vt:variant>
        <vt:i4>4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26</vt:i4>
      </vt:variant>
    </vt:vector>
  </HeadingPairs>
  <TitlesOfParts>
    <vt:vector size="31" baseType="lpstr">
      <vt:lpstr>Arial</vt:lpstr>
      <vt:lpstr>Calibri</vt:lpstr>
      <vt:lpstr>Calibri Light</vt:lpstr>
      <vt:lpstr>StarSymbol</vt:lpstr>
      <vt:lpstr>Motiv Office</vt:lpstr>
      <vt:lpstr>Ovlivnění vodního hmyzu plyny</vt:lpstr>
      <vt:lpstr>N2 (78 %)</vt:lpstr>
      <vt:lpstr>N2 (78 %)</vt:lpstr>
      <vt:lpstr>O2 (21 %)</vt:lpstr>
      <vt:lpstr>O2 (21 %)</vt:lpstr>
      <vt:lpstr>O2 (21 %)</vt:lpstr>
      <vt:lpstr>Vývoj hmyzu – giganti</vt:lpstr>
      <vt:lpstr>Vývoj hmyzu – giganti</vt:lpstr>
      <vt:lpstr>Vývoj hmyzu – giganti</vt:lpstr>
      <vt:lpstr>Vývoj hmyzu – giganti</vt:lpstr>
      <vt:lpstr>Vývoj hmyzu – giganti</vt:lpstr>
      <vt:lpstr>Ar (0.93 %)</vt:lpstr>
      <vt:lpstr>CO2 (0.041 %)</vt:lpstr>
      <vt:lpstr>CO2 (0.041 %)</vt:lpstr>
      <vt:lpstr>CO2 (0.041 %)</vt:lpstr>
      <vt:lpstr>Ne, He, Kr, Xe, Rn (0.0024 %)</vt:lpstr>
      <vt:lpstr>CH4 (0.00018 %)</vt:lpstr>
      <vt:lpstr>H2 (0.00005 %)</vt:lpstr>
      <vt:lpstr>O3 (stopové)</vt:lpstr>
      <vt:lpstr>O3 (stopové)</vt:lpstr>
      <vt:lpstr>NOx (stopové)</vt:lpstr>
      <vt:lpstr>NOx (stopové)</vt:lpstr>
      <vt:lpstr>SO2 (stopové)</vt:lpstr>
      <vt:lpstr>SO2 (stopové)</vt:lpstr>
      <vt:lpstr>NH3 (stopové)</vt:lpstr>
      <vt:lpstr>NH3 (stopové)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Ovlivnění vodního hmyzu plyny</dc:title>
  <dc:creator>Pyszko Petr</dc:creator>
  <cp:lastModifiedBy>Pyszko Petr</cp:lastModifiedBy>
  <cp:revision>29</cp:revision>
  <dcterms:created xsi:type="dcterms:W3CDTF">2025-01-24T04:14:14Z</dcterms:created>
  <dcterms:modified xsi:type="dcterms:W3CDTF">2025-02-07T15:38:25Z</dcterms:modified>
</cp:coreProperties>
</file>